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19"/>
  </p:notesMasterIdLst>
  <p:sldIdLst>
    <p:sldId id="283" r:id="rId2"/>
    <p:sldId id="266" r:id="rId3"/>
    <p:sldId id="317" r:id="rId4"/>
    <p:sldId id="336" r:id="rId5"/>
    <p:sldId id="319" r:id="rId6"/>
    <p:sldId id="318" r:id="rId7"/>
    <p:sldId id="287" r:id="rId8"/>
    <p:sldId id="288" r:id="rId9"/>
    <p:sldId id="299" r:id="rId10"/>
    <p:sldId id="342" r:id="rId11"/>
    <p:sldId id="343" r:id="rId12"/>
    <p:sldId id="341" r:id="rId13"/>
    <p:sldId id="320" r:id="rId14"/>
    <p:sldId id="290" r:id="rId15"/>
    <p:sldId id="334" r:id="rId16"/>
    <p:sldId id="328" r:id="rId17"/>
    <p:sldId id="291" r:id="rId18"/>
  </p:sldIdLst>
  <p:sldSz cx="12192000" cy="6858000"/>
  <p:notesSz cx="3657600" cy="6858000"/>
  <p:embeddedFontLst>
    <p:embeddedFont>
      <p:font typeface="Cambria Math" panose="02040503050406030204" pitchFamily="18" charset="0"/>
      <p:regular r:id="rId20"/>
    </p:embeddedFont>
    <p:embeddedFont>
      <p:font typeface="Helvetica Neue" panose="02000503000000020004" pitchFamily="2" charset="0"/>
      <p:regular r:id="rId21"/>
      <p:bold r:id="rId22"/>
      <p:italic r:id="rId23"/>
    </p:embeddedFont>
    <p:embeddedFont>
      <p:font typeface="Linux Libertine" panose="02000503000000000000" pitchFamily="2" charset="0"/>
      <p:regular r:id="rId24"/>
      <p:bold r:id="rId25"/>
      <p:italic r:id="rId26"/>
      <p:boldItalic r:id="rId27"/>
    </p:embeddedFont>
    <p:embeddedFont>
      <p:font typeface="等线" panose="02010600030101010101" pitchFamily="2" charset="-122"/>
      <p:regular r:id="rId28"/>
      <p:bold r:id="rId29"/>
    </p:embeddedFont>
    <p:embeddedFont>
      <p:font typeface="黑体" panose="02010609060101010101" pitchFamily="49" charset="-122"/>
      <p:regular r:id="rId3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lum" id="{9A7A8824-6B16-428C-BCE2-A79A8DCA0E4F}">
          <p14:sldIdLst>
            <p14:sldId id="283"/>
            <p14:sldId id="266"/>
            <p14:sldId id="317"/>
            <p14:sldId id="336"/>
            <p14:sldId id="319"/>
            <p14:sldId id="318"/>
            <p14:sldId id="287"/>
            <p14:sldId id="288"/>
            <p14:sldId id="299"/>
            <p14:sldId id="342"/>
            <p14:sldId id="343"/>
            <p14:sldId id="341"/>
            <p14:sldId id="320"/>
            <p14:sldId id="290"/>
            <p14:sldId id="334"/>
            <p14:sldId id="328"/>
            <p14:sldId id="291"/>
          </p14:sldIdLst>
        </p14:section>
        <p14:section name="backup" id="{F6585ADB-4A14-4315-B823-674C8D165A2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ng Chen" initials="JC" lastIdx="1" clrIdx="0">
    <p:extLst>
      <p:ext uri="{19B8F6BF-5375-455C-9EA6-DF929625EA0E}">
        <p15:presenceInfo xmlns:p15="http://schemas.microsoft.com/office/powerpoint/2012/main" userId="Jing Ch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13DAA"/>
    <a:srgbClr val="C5D1EB"/>
    <a:srgbClr val="65227C"/>
    <a:srgbClr val="951F6B"/>
    <a:srgbClr val="C284C0"/>
    <a:srgbClr val="E78CC6"/>
    <a:srgbClr val="6D2891"/>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73947" autoAdjust="0"/>
  </p:normalViewPr>
  <p:slideViewPr>
    <p:cSldViewPr snapToGrid="0">
      <p:cViewPr varScale="1">
        <p:scale>
          <a:sx n="92" d="100"/>
          <a:sy n="92" d="100"/>
        </p:scale>
        <p:origin x="13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584960" cy="344091"/>
          </a:xfrm>
          <a:prstGeom prst="rect">
            <a:avLst/>
          </a:prstGeom>
        </p:spPr>
        <p:txBody>
          <a:bodyPr vert="horz" lIns="60078" tIns="30039" rIns="60078" bIns="30039" rtlCol="0"/>
          <a:lstStyle>
            <a:lvl1pPr algn="l">
              <a:defRPr sz="800"/>
            </a:lvl1pPr>
          </a:lstStyle>
          <a:p>
            <a:endParaRPr lang="zh-CN" altLang="en-US"/>
          </a:p>
        </p:txBody>
      </p:sp>
      <p:sp>
        <p:nvSpPr>
          <p:cNvPr id="3" name="Date Placeholder 2"/>
          <p:cNvSpPr>
            <a:spLocks noGrp="1"/>
          </p:cNvSpPr>
          <p:nvPr>
            <p:ph type="dt" idx="1"/>
          </p:nvPr>
        </p:nvSpPr>
        <p:spPr>
          <a:xfrm>
            <a:off x="2071794" y="0"/>
            <a:ext cx="1584960" cy="344091"/>
          </a:xfrm>
          <a:prstGeom prst="rect">
            <a:avLst/>
          </a:prstGeom>
        </p:spPr>
        <p:txBody>
          <a:bodyPr vert="horz" lIns="60078" tIns="30039" rIns="60078" bIns="30039" rtlCol="0"/>
          <a:lstStyle>
            <a:lvl1pPr algn="r">
              <a:defRPr sz="800"/>
            </a:lvl1pPr>
          </a:lstStyle>
          <a:p>
            <a:fld id="{A2ABF4A4-6905-45F3-8D08-D83F3C56E398}" type="datetimeFigureOut">
              <a:rPr lang="zh-CN" altLang="en-US" smtClean="0"/>
              <a:t>2024/11/4</a:t>
            </a:fld>
            <a:endParaRPr lang="zh-CN" altLang="en-US"/>
          </a:p>
        </p:txBody>
      </p:sp>
      <p:sp>
        <p:nvSpPr>
          <p:cNvPr id="4" name="Slide Image Placeholder 3"/>
          <p:cNvSpPr>
            <a:spLocks noGrp="1" noRot="1" noChangeAspect="1"/>
          </p:cNvSpPr>
          <p:nvPr>
            <p:ph type="sldImg" idx="2"/>
          </p:nvPr>
        </p:nvSpPr>
        <p:spPr>
          <a:xfrm>
            <a:off x="-228600" y="857250"/>
            <a:ext cx="4114800" cy="2314575"/>
          </a:xfrm>
          <a:prstGeom prst="rect">
            <a:avLst/>
          </a:prstGeom>
          <a:noFill/>
          <a:ln w="12700">
            <a:solidFill>
              <a:prstClr val="black"/>
            </a:solidFill>
          </a:ln>
        </p:spPr>
        <p:txBody>
          <a:bodyPr vert="horz" lIns="60078" tIns="30039" rIns="60078" bIns="30039" rtlCol="0" anchor="ctr"/>
          <a:lstStyle/>
          <a:p>
            <a:endParaRPr lang="zh-CN" altLang="en-US"/>
          </a:p>
        </p:txBody>
      </p:sp>
      <p:sp>
        <p:nvSpPr>
          <p:cNvPr id="5" name="Notes Placeholder 4"/>
          <p:cNvSpPr>
            <a:spLocks noGrp="1"/>
          </p:cNvSpPr>
          <p:nvPr>
            <p:ph type="body" sz="quarter" idx="3"/>
          </p:nvPr>
        </p:nvSpPr>
        <p:spPr>
          <a:xfrm>
            <a:off x="365760" y="3300412"/>
            <a:ext cx="2926080" cy="2700338"/>
          </a:xfrm>
          <a:prstGeom prst="rect">
            <a:avLst/>
          </a:prstGeom>
        </p:spPr>
        <p:txBody>
          <a:bodyPr vert="horz" lIns="60078" tIns="30039" rIns="60078" bIns="30039"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6513910"/>
            <a:ext cx="1584960" cy="344090"/>
          </a:xfrm>
          <a:prstGeom prst="rect">
            <a:avLst/>
          </a:prstGeom>
        </p:spPr>
        <p:txBody>
          <a:bodyPr vert="horz" lIns="60078" tIns="30039" rIns="60078" bIns="30039" rtlCol="0" anchor="b"/>
          <a:lstStyle>
            <a:lvl1pPr algn="l">
              <a:defRPr sz="800"/>
            </a:lvl1pPr>
          </a:lstStyle>
          <a:p>
            <a:endParaRPr lang="zh-CN" altLang="en-US"/>
          </a:p>
        </p:txBody>
      </p:sp>
      <p:sp>
        <p:nvSpPr>
          <p:cNvPr id="7" name="Slide Number Placeholder 6"/>
          <p:cNvSpPr>
            <a:spLocks noGrp="1"/>
          </p:cNvSpPr>
          <p:nvPr>
            <p:ph type="sldNum" sz="quarter" idx="5"/>
          </p:nvPr>
        </p:nvSpPr>
        <p:spPr>
          <a:xfrm>
            <a:off x="2071794" y="6513910"/>
            <a:ext cx="1584960" cy="344090"/>
          </a:xfrm>
          <a:prstGeom prst="rect">
            <a:avLst/>
          </a:prstGeom>
        </p:spPr>
        <p:txBody>
          <a:bodyPr vert="horz" lIns="60078" tIns="30039" rIns="60078" bIns="30039" rtlCol="0" anchor="b"/>
          <a:lstStyle>
            <a:lvl1pPr algn="r">
              <a:defRPr sz="800"/>
            </a:lvl1pPr>
          </a:lstStyle>
          <a:p>
            <a:fld id="{0E2DAE0D-634B-4516-8016-F3B49E8C014C}" type="slidenum">
              <a:rPr lang="zh-CN" altLang="en-US" smtClean="0"/>
              <a:t>‹#›</a:t>
            </a:fld>
            <a:endParaRPr lang="zh-CN" altLang="en-US"/>
          </a:p>
        </p:txBody>
      </p:sp>
    </p:spTree>
    <p:extLst>
      <p:ext uri="{BB962C8B-B14F-4D97-AF65-F5344CB8AC3E}">
        <p14:creationId xmlns:p14="http://schemas.microsoft.com/office/powerpoint/2010/main" val="2872474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Hello everyone, I am Jing Chen from Tsinghua University. Today I want to talk about our recent work titled Bidirectional Bandwidth Coordination under Half-Duplex Bottlenecks for Video Streaming. This is a joint work with my colleagues from Tsinghua University, </a:t>
            </a:r>
            <a:r>
              <a:rPr lang="en-US" altLang="zh-CN" dirty="0" err="1"/>
              <a:t>Zhongguancun</a:t>
            </a:r>
            <a:r>
              <a:rPr lang="en-US" altLang="zh-CN" dirty="0"/>
              <a:t> Laboratory and Hong Kong University of Science and Technology. </a:t>
            </a:r>
            <a:endParaRPr lang="zh-CN" altLang="en-US" dirty="0"/>
          </a:p>
        </p:txBody>
      </p:sp>
      <p:sp>
        <p:nvSpPr>
          <p:cNvPr id="4" name="Slide Number Placeholder 3"/>
          <p:cNvSpPr>
            <a:spLocks noGrp="1"/>
          </p:cNvSpPr>
          <p:nvPr>
            <p:ph type="sldNum" sz="quarter" idx="5"/>
          </p:nvPr>
        </p:nvSpPr>
        <p:spPr/>
        <p:txBody>
          <a:bodyPr/>
          <a:lstStyle/>
          <a:p>
            <a:fld id="{BBA0B4DD-B1A7-4EBE-984A-82BE491D32ED}" type="slidenum">
              <a:rPr lang="zh-CN" altLang="en-US" smtClean="0"/>
              <a:t>1</a:t>
            </a:fld>
            <a:endParaRPr lang="zh-CN" altLang="en-US"/>
          </a:p>
        </p:txBody>
      </p:sp>
    </p:spTree>
    <p:extLst>
      <p:ext uri="{BB962C8B-B14F-4D97-AF65-F5344CB8AC3E}">
        <p14:creationId xmlns:p14="http://schemas.microsoft.com/office/powerpoint/2010/main" val="3775379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C6341-E259-C105-96A3-6B1BB4179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D1D9E-2CAE-69AE-2296-D9D0CC321F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D9689-CCA7-267B-4A6E-36002DB7A8CC}"/>
              </a:ext>
            </a:extLst>
          </p:cNvPr>
          <p:cNvSpPr>
            <a:spLocks noGrp="1"/>
          </p:cNvSpPr>
          <p:nvPr>
            <p:ph type="body" idx="1"/>
          </p:nvPr>
        </p:nvSpPr>
        <p:spPr/>
        <p:txBody>
          <a:bodyPr/>
          <a:lstStyle/>
          <a:p>
            <a:r>
              <a:rPr lang="en-US" altLang="zh-CN" sz="1800" b="0" i="0" dirty="0">
                <a:solidFill>
                  <a:srgbClr val="000000"/>
                </a:solidFill>
                <a:effectLst/>
                <a:latin typeface="LinLibertineT"/>
              </a:rPr>
              <a:t>For the </a:t>
            </a:r>
            <a:r>
              <a:rPr lang="en-US" altLang="zh-CN" sz="1800" b="0" i="0" dirty="0" err="1">
                <a:solidFill>
                  <a:srgbClr val="000000"/>
                </a:solidFill>
                <a:effectLst/>
                <a:latin typeface="LinLibertineT"/>
              </a:rPr>
              <a:t>QoE</a:t>
            </a:r>
            <a:r>
              <a:rPr lang="en-US" altLang="zh-CN" sz="1800" b="0" i="0" dirty="0">
                <a:solidFill>
                  <a:srgbClr val="000000"/>
                </a:solidFill>
                <a:effectLst/>
                <a:latin typeface="LinLibertineT"/>
              </a:rPr>
              <a:t> metric, we use the Ho</a:t>
            </a:r>
            <a:r>
              <a:rPr lang="zh-CN" altLang="en-US" sz="1800" b="0" i="1" dirty="0">
                <a:solidFill>
                  <a:srgbClr val="000000"/>
                </a:solidFill>
                <a:effectLst/>
                <a:latin typeface="LibertineMathMI"/>
              </a:rPr>
              <a:t>𝛽</a:t>
            </a:r>
            <a:r>
              <a:rPr lang="en-US" altLang="zh-CN" sz="1800" b="0" i="0" dirty="0" err="1">
                <a:solidFill>
                  <a:srgbClr val="000000"/>
                </a:solidFill>
                <a:effectLst/>
                <a:latin typeface="LinLibertineT"/>
              </a:rPr>
              <a:t>feld’s</a:t>
            </a:r>
            <a:r>
              <a:rPr lang="en-US" altLang="zh-CN" sz="1800" b="0" i="0" dirty="0">
                <a:solidFill>
                  <a:srgbClr val="000000"/>
                </a:solidFill>
                <a:effectLst/>
                <a:latin typeface="LinLibertineT"/>
              </a:rPr>
              <a:t> utility function to summarize the </a:t>
            </a:r>
            <a:r>
              <a:rPr lang="en-US" altLang="zh-CN" sz="1800" b="0" i="0" dirty="0" err="1">
                <a:solidFill>
                  <a:srgbClr val="000000"/>
                </a:solidFill>
                <a:effectLst/>
                <a:latin typeface="LinLibertineT"/>
              </a:rPr>
              <a:t>QoE</a:t>
            </a:r>
            <a:r>
              <a:rPr lang="en-US" altLang="zh-CN" sz="1800" b="0" i="0" dirty="0">
                <a:solidFill>
                  <a:srgbClr val="000000"/>
                </a:solidFill>
                <a:effectLst/>
                <a:latin typeface="LinLibertineT"/>
              </a:rPr>
              <a:t> of the application containing multiple users. This is a comprehensive metric with consideration for average performance and multiuser fairness. It could also be compatible to various </a:t>
            </a:r>
            <a:r>
              <a:rPr lang="en-US" altLang="zh-CN" sz="1800" b="0" i="0" dirty="0" err="1">
                <a:solidFill>
                  <a:srgbClr val="000000"/>
                </a:solidFill>
                <a:effectLst/>
                <a:latin typeface="LinLibertineT"/>
              </a:rPr>
              <a:t>QoE</a:t>
            </a:r>
            <a:r>
              <a:rPr lang="en-US" altLang="zh-CN" sz="1800" b="0" i="0" dirty="0">
                <a:solidFill>
                  <a:srgbClr val="000000"/>
                </a:solidFill>
                <a:effectLst/>
                <a:latin typeface="LinLibertineT"/>
              </a:rPr>
              <a:t> metrics defined for each user in different applications.</a:t>
            </a:r>
            <a:endParaRPr lang="zh-CN" altLang="en-US" dirty="0"/>
          </a:p>
        </p:txBody>
      </p:sp>
      <p:sp>
        <p:nvSpPr>
          <p:cNvPr id="4" name="Slide Number Placeholder 3">
            <a:extLst>
              <a:ext uri="{FF2B5EF4-FFF2-40B4-BE49-F238E27FC236}">
                <a16:creationId xmlns:a16="http://schemas.microsoft.com/office/drawing/2014/main" id="{6A874792-0709-34D3-B8EA-DBF1F4ED9D84}"/>
              </a:ext>
            </a:extLst>
          </p:cNvPr>
          <p:cNvSpPr>
            <a:spLocks noGrp="1"/>
          </p:cNvSpPr>
          <p:nvPr>
            <p:ph type="sldNum" sz="quarter" idx="5"/>
          </p:nvPr>
        </p:nvSpPr>
        <p:spPr/>
        <p:txBody>
          <a:bodyPr/>
          <a:lstStyle/>
          <a:p>
            <a:fld id="{0E2DAE0D-634B-4516-8016-F3B49E8C014C}" type="slidenum">
              <a:rPr lang="zh-CN" altLang="en-US" smtClean="0"/>
              <a:t>10</a:t>
            </a:fld>
            <a:endParaRPr lang="zh-CN" altLang="en-US"/>
          </a:p>
        </p:txBody>
      </p:sp>
    </p:spTree>
    <p:extLst>
      <p:ext uri="{BB962C8B-B14F-4D97-AF65-F5344CB8AC3E}">
        <p14:creationId xmlns:p14="http://schemas.microsoft.com/office/powerpoint/2010/main" val="2730886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CB235-BFD9-84C4-2B40-8180AF83F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5AF3E-2F5A-9222-F121-373B21107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132B2-1A56-504B-A284-34B89469AC52}"/>
              </a:ext>
            </a:extLst>
          </p:cNvPr>
          <p:cNvSpPr>
            <a:spLocks noGrp="1"/>
          </p:cNvSpPr>
          <p:nvPr>
            <p:ph type="body" idx="1"/>
          </p:nvPr>
        </p:nvSpPr>
        <p:spPr/>
        <p:txBody>
          <a:bodyPr/>
          <a:lstStyle/>
          <a:p>
            <a:r>
              <a:rPr lang="en-US" altLang="zh-CN" sz="1800" b="0" i="0" dirty="0">
                <a:solidFill>
                  <a:srgbClr val="000000"/>
                </a:solidFill>
                <a:effectLst/>
                <a:latin typeface="LinLibertineT"/>
              </a:rPr>
              <a:t>With the </a:t>
            </a:r>
            <a:r>
              <a:rPr lang="en-US" altLang="zh-CN" sz="1800" b="0" i="0" dirty="0" err="1">
                <a:solidFill>
                  <a:srgbClr val="000000"/>
                </a:solidFill>
                <a:effectLst/>
                <a:latin typeface="LinLibertineT"/>
              </a:rPr>
              <a:t>QoE</a:t>
            </a:r>
            <a:r>
              <a:rPr lang="en-US" altLang="zh-CN" sz="1800" b="0" i="0" dirty="0">
                <a:solidFill>
                  <a:srgbClr val="000000"/>
                </a:solidFill>
                <a:effectLst/>
                <a:latin typeface="LinLibertineT"/>
              </a:rPr>
              <a:t> metrics defined, we then set up an optimization model that </a:t>
            </a:r>
            <a:r>
              <a:rPr lang="en-US" altLang="zh-CN" sz="1800" b="0" i="0" dirty="0">
                <a:solidFill>
                  <a:srgbClr val="000000"/>
                </a:solidFill>
                <a:effectLst/>
                <a:latin typeface="NimbusRomNo9L-Regu"/>
              </a:rPr>
              <a:t>considers the network capacity limits and video content dependencies.</a:t>
            </a:r>
            <a:br>
              <a:rPr lang="en-US" altLang="zh-CN" dirty="0"/>
            </a:br>
            <a:br>
              <a:rPr lang="en-US" altLang="zh-CN" dirty="0"/>
            </a:br>
            <a:endParaRPr lang="zh-CN" altLang="en-US" dirty="0"/>
          </a:p>
        </p:txBody>
      </p:sp>
      <p:sp>
        <p:nvSpPr>
          <p:cNvPr id="4" name="Slide Number Placeholder 3">
            <a:extLst>
              <a:ext uri="{FF2B5EF4-FFF2-40B4-BE49-F238E27FC236}">
                <a16:creationId xmlns:a16="http://schemas.microsoft.com/office/drawing/2014/main" id="{3DF2CDD5-4E08-ABEB-A0EC-06D869D958E9}"/>
              </a:ext>
            </a:extLst>
          </p:cNvPr>
          <p:cNvSpPr>
            <a:spLocks noGrp="1"/>
          </p:cNvSpPr>
          <p:nvPr>
            <p:ph type="sldNum" sz="quarter" idx="5"/>
          </p:nvPr>
        </p:nvSpPr>
        <p:spPr/>
        <p:txBody>
          <a:bodyPr/>
          <a:lstStyle/>
          <a:p>
            <a:fld id="{0E2DAE0D-634B-4516-8016-F3B49E8C014C}" type="slidenum">
              <a:rPr lang="zh-CN" altLang="en-US" smtClean="0"/>
              <a:t>11</a:t>
            </a:fld>
            <a:endParaRPr lang="zh-CN" altLang="en-US"/>
          </a:p>
        </p:txBody>
      </p:sp>
    </p:spTree>
    <p:extLst>
      <p:ext uri="{BB962C8B-B14F-4D97-AF65-F5344CB8AC3E}">
        <p14:creationId xmlns:p14="http://schemas.microsoft.com/office/powerpoint/2010/main" val="540882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dirty="0">
                <a:solidFill>
                  <a:srgbClr val="000000"/>
                </a:solidFill>
                <a:effectLst/>
                <a:latin typeface="LinLibertineT"/>
              </a:rPr>
              <a:t>Now comes to solving part. In our paper, we provide direct solutions to some extreme cases. For general cases, we first use Lagrange multiplier approach to provide interpretable intermediate results, and then use a nonlinear programming algorithm to solve the optimal rate allocation.</a:t>
            </a:r>
            <a:br>
              <a:rPr lang="en-US" altLang="zh-CN" dirty="0"/>
            </a:br>
            <a:endParaRPr lang="zh-CN" altLang="en-US" dirty="0"/>
          </a:p>
        </p:txBody>
      </p:sp>
      <p:sp>
        <p:nvSpPr>
          <p:cNvPr id="4" name="Slide Number Placeholder 3"/>
          <p:cNvSpPr>
            <a:spLocks noGrp="1"/>
          </p:cNvSpPr>
          <p:nvPr>
            <p:ph type="sldNum" sz="quarter" idx="5"/>
          </p:nvPr>
        </p:nvSpPr>
        <p:spPr/>
        <p:txBody>
          <a:bodyPr/>
          <a:lstStyle/>
          <a:p>
            <a:fld id="{0E2DAE0D-634B-4516-8016-F3B49E8C014C}" type="slidenum">
              <a:rPr lang="zh-CN" altLang="en-US" smtClean="0"/>
              <a:t>12</a:t>
            </a:fld>
            <a:endParaRPr lang="zh-CN" altLang="en-US"/>
          </a:p>
        </p:txBody>
      </p:sp>
    </p:spTree>
    <p:extLst>
      <p:ext uri="{BB962C8B-B14F-4D97-AF65-F5344CB8AC3E}">
        <p14:creationId xmlns:p14="http://schemas.microsoft.com/office/powerpoint/2010/main" val="2047941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zh-CN" sz="1800" b="0" i="0" dirty="0">
                <a:solidFill>
                  <a:srgbClr val="000000"/>
                </a:solidFill>
                <a:effectLst/>
                <a:latin typeface="LinLibertineT"/>
              </a:rPr>
              <a:t>From the system level</a:t>
            </a:r>
            <a:r>
              <a:rPr lang="de-DE" altLang="zh-CN" dirty="0"/>
              <a:t> there are also challenges. </a:t>
            </a:r>
            <a:r>
              <a:rPr lang="en-US" altLang="zh-CN" sz="1800" b="0" i="0" dirty="0">
                <a:solidFill>
                  <a:srgbClr val="000000"/>
                </a:solidFill>
                <a:effectLst/>
                <a:latin typeface="LinLibertineT"/>
              </a:rPr>
              <a:t>Since the bidirectional flows have distributed senders (i.e., clients and a relay server), it needs careful system designs to all the senders cooperatively control their rates without inconsistency. It is also important to work well with existing rate control mechanisms like congestion control. In response, we design a server-dominant system that uses (Click) entangled state machines to consistently control flow bitrates. The state transitions are made at the server and notified to all the users. (Click) Also, as we do not interrupt the congestion control logic, the transport layer would see data coming from the application with varying rates, but the variation would be much less frequent compared with congestion control.</a:t>
            </a:r>
            <a:r>
              <a:rPr lang="en-US" altLang="zh-CN" dirty="0"/>
              <a:t> For more design details, please refer to our paper</a:t>
            </a:r>
          </a:p>
        </p:txBody>
      </p:sp>
      <p:sp>
        <p:nvSpPr>
          <p:cNvPr id="4" name="Slide Number Placeholder 3"/>
          <p:cNvSpPr>
            <a:spLocks noGrp="1"/>
          </p:cNvSpPr>
          <p:nvPr>
            <p:ph type="sldNum" sz="quarter" idx="5"/>
          </p:nvPr>
        </p:nvSpPr>
        <p:spPr/>
        <p:txBody>
          <a:bodyPr/>
          <a:lstStyle/>
          <a:p>
            <a:fld id="{0E2DAE0D-634B-4516-8016-F3B49E8C014C}" type="slidenum">
              <a:rPr lang="zh-CN" altLang="en-US" smtClean="0"/>
              <a:t>13</a:t>
            </a:fld>
            <a:endParaRPr lang="zh-CN" altLang="en-US"/>
          </a:p>
        </p:txBody>
      </p:sp>
    </p:spTree>
    <p:extLst>
      <p:ext uri="{BB962C8B-B14F-4D97-AF65-F5344CB8AC3E}">
        <p14:creationId xmlns:p14="http://schemas.microsoft.com/office/powerpoint/2010/main" val="2774843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0" i="0" dirty="0">
                <a:solidFill>
                  <a:srgbClr val="000000"/>
                </a:solidFill>
                <a:effectLst/>
                <a:latin typeface="LinLibertineT"/>
              </a:rPr>
              <a:t>Now for the evaluation part. We first use NS-3 simulations with real-world </a:t>
            </a:r>
            <a:r>
              <a:rPr lang="en-US" altLang="zh-CN" sz="1800" b="0" i="0" dirty="0" err="1">
                <a:solidFill>
                  <a:srgbClr val="000000"/>
                </a:solidFill>
                <a:effectLst/>
                <a:latin typeface="LinLibertineT"/>
              </a:rPr>
              <a:t>wifi</a:t>
            </a:r>
            <a:r>
              <a:rPr lang="en-US" altLang="zh-CN" sz="1800" b="0" i="0" dirty="0">
                <a:solidFill>
                  <a:srgbClr val="000000"/>
                </a:solidFill>
                <a:effectLst/>
                <a:latin typeface="LinLibertineT"/>
              </a:rPr>
              <a:t> traces to evaluate the performance gains achieved by Plum. (Click) In the experimental topology, all clients are connected to a central server following the SFU WebRTC architecture, and the access network of each client is independent. </a:t>
            </a:r>
            <a:r>
              <a:rPr lang="en-US" altLang="zh-CN" sz="1800" b="0" i="0" dirty="0">
                <a:solidFill>
                  <a:srgbClr val="000000"/>
                </a:solidFill>
                <a:effectLst/>
                <a:latin typeface="NimbusRomNo9L-Regu"/>
              </a:rPr>
              <a:t>(Click) With different number of clients pushing flows to the server and downloading the data of other clients from the server, the average downlink bitrate of the best of the baselines are like this. (Click) As Plum could coordinate the bidirectional rates, we improve the average bitrate by up to 48%. As the number of clients increases, the improvement increases, since more clients would amplify the benefit of unfair bidirectional bandwidths.</a:t>
            </a:r>
            <a:r>
              <a:rPr lang="en-US" altLang="zh-CN" sz="2800" dirty="0"/>
              <a:t> </a:t>
            </a:r>
            <a:r>
              <a:rPr lang="en-US" altLang="zh-CN" sz="1800" b="0" i="0" dirty="0">
                <a:solidFill>
                  <a:srgbClr val="000000"/>
                </a:solidFill>
                <a:effectLst/>
                <a:latin typeface="LinLibertineT"/>
              </a:rPr>
              <a:t>The highest downlink bitrate is reached at 8 clients. We also build up a small testbed with a </a:t>
            </a:r>
            <a:r>
              <a:rPr lang="en-US" altLang="zh-CN" sz="1800" b="0" i="0" dirty="0" err="1">
                <a:solidFill>
                  <a:srgbClr val="000000"/>
                </a:solidFill>
                <a:effectLst/>
                <a:latin typeface="LinLibertineT"/>
              </a:rPr>
              <a:t>Wifi</a:t>
            </a:r>
            <a:r>
              <a:rPr lang="en-US" altLang="zh-CN" sz="1800" b="0" i="0" dirty="0">
                <a:solidFill>
                  <a:srgbClr val="000000"/>
                </a:solidFill>
                <a:effectLst/>
                <a:latin typeface="LinLibertineT"/>
              </a:rPr>
              <a:t> router and a laptop and several servers to replicate this results.</a:t>
            </a:r>
            <a:endParaRPr lang="zh-CN" altLang="en-US" dirty="0"/>
          </a:p>
        </p:txBody>
      </p:sp>
      <p:sp>
        <p:nvSpPr>
          <p:cNvPr id="4" name="Slide Number Placeholder 3"/>
          <p:cNvSpPr>
            <a:spLocks noGrp="1"/>
          </p:cNvSpPr>
          <p:nvPr>
            <p:ph type="sldNum" sz="quarter" idx="5"/>
          </p:nvPr>
        </p:nvSpPr>
        <p:spPr/>
        <p:txBody>
          <a:bodyPr/>
          <a:lstStyle/>
          <a:p>
            <a:fld id="{0E2DAE0D-634B-4516-8016-F3B49E8C014C}" type="slidenum">
              <a:rPr lang="zh-CN" altLang="en-US" smtClean="0"/>
              <a:t>14</a:t>
            </a:fld>
            <a:endParaRPr lang="zh-CN" altLang="en-US"/>
          </a:p>
        </p:txBody>
      </p:sp>
    </p:spTree>
    <p:extLst>
      <p:ext uri="{BB962C8B-B14F-4D97-AF65-F5344CB8AC3E}">
        <p14:creationId xmlns:p14="http://schemas.microsoft.com/office/powerpoint/2010/main" val="181158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For more highlights in our evaluation, xxx. The algorithm of Plum is also lightweight, we only need around 20ms optimization latency with 5 users interacting in the application. While improving the average performance Plum also maintain high fairness among the users. There are still many other experiments containing other variant scenarios, please refer to our paper.</a:t>
            </a:r>
            <a:endParaRPr lang="zh-CN" altLang="en-US" dirty="0"/>
          </a:p>
        </p:txBody>
      </p:sp>
      <p:sp>
        <p:nvSpPr>
          <p:cNvPr id="4" name="Slide Number Placeholder 3"/>
          <p:cNvSpPr>
            <a:spLocks noGrp="1"/>
          </p:cNvSpPr>
          <p:nvPr>
            <p:ph type="sldNum" sz="quarter" idx="5"/>
          </p:nvPr>
        </p:nvSpPr>
        <p:spPr/>
        <p:txBody>
          <a:bodyPr/>
          <a:lstStyle/>
          <a:p>
            <a:fld id="{0E2DAE0D-634B-4516-8016-F3B49E8C014C}" type="slidenum">
              <a:rPr lang="zh-CN" altLang="en-US" smtClean="0"/>
              <a:t>15</a:t>
            </a:fld>
            <a:endParaRPr lang="zh-CN" altLang="en-US"/>
          </a:p>
        </p:txBody>
      </p:sp>
    </p:spTree>
    <p:extLst>
      <p:ext uri="{BB962C8B-B14F-4D97-AF65-F5344CB8AC3E}">
        <p14:creationId xmlns:p14="http://schemas.microsoft.com/office/powerpoint/2010/main" val="1444427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0E2DAE0D-634B-4516-8016-F3B49E8C014C}" type="slidenum">
              <a:rPr lang="zh-CN" altLang="en-US" smtClean="0"/>
              <a:t>16</a:t>
            </a:fld>
            <a:endParaRPr lang="zh-CN" altLang="en-US"/>
          </a:p>
        </p:txBody>
      </p:sp>
    </p:spTree>
    <p:extLst>
      <p:ext uri="{BB962C8B-B14F-4D97-AF65-F5344CB8AC3E}">
        <p14:creationId xmlns:p14="http://schemas.microsoft.com/office/powerpoint/2010/main" val="1441352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0781">
              <a:defRPr/>
            </a:pPr>
            <a:r>
              <a:rPr lang="en-US" altLang="zh-CN" sz="1800" b="0" i="0" dirty="0">
                <a:solidFill>
                  <a:srgbClr val="000000"/>
                </a:solidFill>
                <a:effectLst/>
                <a:latin typeface="LinLibertineT"/>
              </a:rPr>
              <a:t>Wireless local area network is commonly used today, as it is one of the most convenient way to access the Internet, and it is expected to take up more than half of video streaming traffic in the foreseeable future</a:t>
            </a:r>
            <a:r>
              <a:rPr lang="en-US" altLang="zh-CN" dirty="0"/>
              <a:t>. However, even with the evolution in </a:t>
            </a:r>
            <a:r>
              <a:rPr lang="en-US" altLang="zh-CN" dirty="0" err="1"/>
              <a:t>WiFi</a:t>
            </a:r>
            <a:r>
              <a:rPr lang="en-US" altLang="zh-CN" dirty="0"/>
              <a:t> standards, wireless </a:t>
            </a:r>
            <a:r>
              <a:rPr lang="en-US" altLang="zh-CN" dirty="0" err="1"/>
              <a:t>lan</a:t>
            </a:r>
            <a:r>
              <a:rPr lang="en-US" altLang="zh-CN" dirty="0"/>
              <a:t> may still be the bottleneck. (Click) We first plot </a:t>
            </a:r>
            <a:r>
              <a:rPr lang="en-US" altLang="zh-CN" sz="1800" b="0" i="0" dirty="0">
                <a:solidFill>
                  <a:srgbClr val="000000"/>
                </a:solidFill>
                <a:effectLst/>
                <a:latin typeface="NimbusRomNo9L-Regu"/>
              </a:rPr>
              <a:t>the median download speeds of </a:t>
            </a:r>
            <a:r>
              <a:rPr lang="en-US" altLang="zh-CN" sz="1800" b="0" i="0" dirty="0" err="1">
                <a:solidFill>
                  <a:srgbClr val="000000"/>
                </a:solidFill>
                <a:effectLst/>
                <a:latin typeface="NimbusRomNo9L-Regu"/>
              </a:rPr>
              <a:t>WiFi</a:t>
            </a:r>
            <a:r>
              <a:rPr lang="en-US" altLang="zh-CN" sz="1800" b="0" i="0" dirty="0">
                <a:solidFill>
                  <a:srgbClr val="000000"/>
                </a:solidFill>
                <a:effectLst/>
                <a:latin typeface="NimbusRomNo9L-Regu"/>
              </a:rPr>
              <a:t> users based on </a:t>
            </a:r>
            <a:r>
              <a:rPr lang="en-US" altLang="zh-CN" sz="1800" b="0" i="0" dirty="0" err="1">
                <a:solidFill>
                  <a:srgbClr val="000000"/>
                </a:solidFill>
                <a:effectLst/>
                <a:latin typeface="NimbusRomNo9L-Regu"/>
              </a:rPr>
              <a:t>Speedtest</a:t>
            </a:r>
            <a:r>
              <a:rPr lang="en-US" altLang="zh-CN" sz="1800" b="0" i="0" dirty="0">
                <a:solidFill>
                  <a:srgbClr val="000000"/>
                </a:solidFill>
                <a:effectLst/>
                <a:latin typeface="NimbusRomNo9L-Regu"/>
              </a:rPr>
              <a:t> public dataset. This is often higher than the actual real-time bandwidths. (Click) With the growth of bandwidth requirements of the applications, more than half of the world’s land still could not support such demands.</a:t>
            </a:r>
            <a:r>
              <a:rPr lang="en-US" altLang="zh-CN" dirty="0"/>
              <a:t> </a:t>
            </a:r>
            <a:br>
              <a:rPr lang="en-US" altLang="zh-CN" dirty="0"/>
            </a:br>
            <a:br>
              <a:rPr lang="en-US" altLang="zh-CN" dirty="0"/>
            </a:br>
            <a:r>
              <a:rPr lang="en-US" altLang="zh-CN" dirty="0"/>
              <a:t>Change to </a:t>
            </a:r>
            <a:r>
              <a:rPr lang="en-US" altLang="zh-CN" dirty="0" err="1"/>
              <a:t>cdf</a:t>
            </a:r>
            <a:endParaRPr lang="zh-CN" altLang="en-US" dirty="0"/>
          </a:p>
        </p:txBody>
      </p:sp>
      <p:sp>
        <p:nvSpPr>
          <p:cNvPr id="4" name="Slide Number Placeholder 3"/>
          <p:cNvSpPr>
            <a:spLocks noGrp="1"/>
          </p:cNvSpPr>
          <p:nvPr>
            <p:ph type="sldNum" sz="quarter" idx="5"/>
          </p:nvPr>
        </p:nvSpPr>
        <p:spPr/>
        <p:txBody>
          <a:bodyPr/>
          <a:lstStyle/>
          <a:p>
            <a:fld id="{0E2DAE0D-634B-4516-8016-F3B49E8C014C}" type="slidenum">
              <a:rPr lang="zh-CN" altLang="en-US" smtClean="0"/>
              <a:t>2</a:t>
            </a:fld>
            <a:endParaRPr lang="zh-CN" altLang="en-US"/>
          </a:p>
        </p:txBody>
      </p:sp>
    </p:spTree>
    <p:extLst>
      <p:ext uri="{BB962C8B-B14F-4D97-AF65-F5344CB8AC3E}">
        <p14:creationId xmlns:p14="http://schemas.microsoft.com/office/powerpoint/2010/main" val="864148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Meanwhile, video </a:t>
            </a:r>
            <a:r>
              <a:rPr lang="en-US" altLang="zh-CN" sz="1200" dirty="0">
                <a:solidFill>
                  <a:schemeClr val="bg1"/>
                </a:solidFill>
              </a:rPr>
              <a:t>streaming applications are evolving. </a:t>
            </a:r>
            <a:r>
              <a:rPr lang="en-US" altLang="zh-CN" sz="1800" dirty="0"/>
              <a:t>(Click) </a:t>
            </a:r>
            <a:r>
              <a:rPr lang="en-US" altLang="zh-CN" sz="1800" b="0" i="0" dirty="0">
                <a:solidFill>
                  <a:srgbClr val="000000"/>
                </a:solidFill>
                <a:effectLst/>
                <a:latin typeface="LinLibertineT"/>
              </a:rPr>
              <a:t>In traditional video streaming applications like video on demand, the data is mainly unidirectional from the server to the client. </a:t>
            </a:r>
            <a:r>
              <a:rPr lang="en-US" altLang="zh-CN" sz="1800" dirty="0">
                <a:solidFill>
                  <a:schemeClr val="bg1"/>
                </a:solidFill>
              </a:rPr>
              <a:t>(Click)  </a:t>
            </a:r>
            <a:r>
              <a:rPr lang="en-US" altLang="zh-CN" sz="1800" b="0" i="0" dirty="0">
                <a:solidFill>
                  <a:srgbClr val="000000"/>
                </a:solidFill>
                <a:effectLst/>
                <a:latin typeface="LinLibertineT"/>
              </a:rPr>
              <a:t>Nowadays video streaming applications with high interactivity are getting more and more popular, such as videoconferencing, AR/VR chatting, remote rendering and remote desktop</a:t>
            </a:r>
            <a:r>
              <a:rPr lang="en-US" altLang="zh-CN" dirty="0"/>
              <a:t>. </a:t>
            </a:r>
            <a:r>
              <a:rPr lang="en-US" altLang="zh-CN" sz="1800" b="0" i="0" dirty="0">
                <a:solidFill>
                  <a:srgbClr val="000000"/>
                </a:solidFill>
                <a:effectLst/>
                <a:latin typeface="LinLibertineT"/>
              </a:rPr>
              <a:t>These up-to-date applications require high-volume data transmission in </a:t>
            </a:r>
            <a:r>
              <a:rPr lang="en-US" altLang="zh-CN" sz="1800" b="0" i="1" dirty="0">
                <a:solidFill>
                  <a:srgbClr val="000000"/>
                </a:solidFill>
                <a:effectLst/>
                <a:latin typeface="LinLibertineTI"/>
              </a:rPr>
              <a:t>both directions </a:t>
            </a:r>
            <a:r>
              <a:rPr lang="en-US" altLang="zh-CN" sz="1800" b="0" i="0" dirty="0">
                <a:solidFill>
                  <a:srgbClr val="000000"/>
                </a:solidFill>
                <a:effectLst/>
                <a:latin typeface="LinLibertineT"/>
              </a:rPr>
              <a:t>– from the user to the Internet and from the Internet to the user are volumetric. For example, video conferencing users would upload their camera video or share their screen, and VR users would upload their environments, gestures, motions, or application screens to a remote server and then forward to other users.</a:t>
            </a:r>
            <a:r>
              <a:rPr lang="en-US" altLang="zh-CN" dirty="0"/>
              <a:t> </a:t>
            </a:r>
          </a:p>
        </p:txBody>
      </p:sp>
      <p:sp>
        <p:nvSpPr>
          <p:cNvPr id="4" name="Slide Number Placeholder 3"/>
          <p:cNvSpPr>
            <a:spLocks noGrp="1"/>
          </p:cNvSpPr>
          <p:nvPr>
            <p:ph type="sldNum" sz="quarter" idx="5"/>
          </p:nvPr>
        </p:nvSpPr>
        <p:spPr/>
        <p:txBody>
          <a:bodyPr/>
          <a:lstStyle/>
          <a:p>
            <a:fld id="{0E2DAE0D-634B-4516-8016-F3B49E8C014C}" type="slidenum">
              <a:rPr lang="zh-CN" altLang="en-US" smtClean="0"/>
              <a:t>3</a:t>
            </a:fld>
            <a:endParaRPr lang="zh-CN" altLang="en-US"/>
          </a:p>
        </p:txBody>
      </p:sp>
    </p:spTree>
    <p:extLst>
      <p:ext uri="{BB962C8B-B14F-4D97-AF65-F5344CB8AC3E}">
        <p14:creationId xmlns:p14="http://schemas.microsoft.com/office/powerpoint/2010/main" val="1215146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91C5D-D382-2EF1-8604-CDEB224B3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E19A7-3488-017A-503F-4E8E0B4B38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ED9A44-9DD0-81A1-D4BD-EDC982AFDF2F}"/>
              </a:ext>
            </a:extLst>
          </p:cNvPr>
          <p:cNvSpPr>
            <a:spLocks noGrp="1"/>
          </p:cNvSpPr>
          <p:nvPr>
            <p:ph type="body" idx="1"/>
          </p:nvPr>
        </p:nvSpPr>
        <p:spPr/>
        <p:txBody>
          <a:bodyPr/>
          <a:lstStyle/>
          <a:p>
            <a:pPr marL="0" marR="0" lvl="0" indent="0" algn="l" defTabSz="600781" rtl="0" eaLnBrk="1" fontAlgn="auto" latinLnBrk="0" hangingPunct="1">
              <a:lnSpc>
                <a:spcPct val="100000"/>
              </a:lnSpc>
              <a:spcBef>
                <a:spcPts val="0"/>
              </a:spcBef>
              <a:spcAft>
                <a:spcPts val="0"/>
              </a:spcAft>
              <a:buClrTx/>
              <a:buSzTx/>
              <a:buFontTx/>
              <a:buNone/>
              <a:tabLst/>
              <a:defRPr/>
            </a:pPr>
            <a:r>
              <a:rPr lang="en-US" altLang="zh-CN" dirty="0"/>
              <a:t>So the question is, can the network keep up with the evolution of video streaming application? (Click) </a:t>
            </a:r>
            <a:r>
              <a:rPr lang="en-US" altLang="zh-CN" sz="1800" b="0" i="0" dirty="0">
                <a:solidFill>
                  <a:srgbClr val="000000"/>
                </a:solidFill>
                <a:effectLst/>
                <a:latin typeface="LinLibertineT"/>
              </a:rPr>
              <a:t>An outstanding feature of wireless LAN, is that their channels are </a:t>
            </a:r>
            <a:r>
              <a:rPr lang="en-US" altLang="zh-CN" sz="1800" b="0" i="1" dirty="0">
                <a:solidFill>
                  <a:srgbClr val="000000"/>
                </a:solidFill>
                <a:effectLst/>
                <a:latin typeface="LinLibertineTI"/>
              </a:rPr>
              <a:t>half-duplex </a:t>
            </a:r>
            <a:r>
              <a:rPr lang="en-US" altLang="zh-CN" sz="1800" b="0" i="0" dirty="0">
                <a:solidFill>
                  <a:srgbClr val="000000"/>
                </a:solidFill>
                <a:effectLst/>
                <a:latin typeface="LinLibertineT"/>
              </a:rPr>
              <a:t>– The </a:t>
            </a:r>
            <a:r>
              <a:rPr lang="en-US" altLang="zh-CN" sz="1800" b="0" i="0" dirty="0" err="1">
                <a:solidFill>
                  <a:srgbClr val="000000"/>
                </a:solidFill>
                <a:effectLst/>
                <a:latin typeface="LinLibertineT"/>
              </a:rPr>
              <a:t>Wifi</a:t>
            </a:r>
            <a:r>
              <a:rPr lang="en-US" altLang="zh-CN" sz="1800" b="0" i="0" dirty="0">
                <a:solidFill>
                  <a:srgbClr val="000000"/>
                </a:solidFill>
                <a:effectLst/>
                <a:latin typeface="LinLibertineT"/>
              </a:rPr>
              <a:t> access point (AP) transmits the downlink traffic and the client transmits the uplink traffic into the same physical channel, so (Click) the uplink and downlink flows compete for limited network resources. (Click) Meanwhile, they tend to converge to fair share under the most widely deployed channel access method, if both directions have plenty data. (Click) However, w</a:t>
            </a:r>
            <a:r>
              <a:rPr lang="en-US" altLang="zh-CN" dirty="0"/>
              <a:t>ould fair share always be optimal for the Quality of Experience (</a:t>
            </a:r>
            <a:r>
              <a:rPr lang="en-US" altLang="zh-CN" dirty="0" err="1"/>
              <a:t>QoE</a:t>
            </a:r>
            <a:r>
              <a:rPr lang="en-US" altLang="zh-CN" dirty="0"/>
              <a:t>) for bidirectionally volumetric video streaming applications?</a:t>
            </a:r>
          </a:p>
          <a:p>
            <a:pPr defTabSz="600781">
              <a:defRPr/>
            </a:pPr>
            <a:endParaRPr lang="zh-CN" altLang="en-US" dirty="0"/>
          </a:p>
        </p:txBody>
      </p:sp>
      <p:sp>
        <p:nvSpPr>
          <p:cNvPr id="4" name="Slide Number Placeholder 3">
            <a:extLst>
              <a:ext uri="{FF2B5EF4-FFF2-40B4-BE49-F238E27FC236}">
                <a16:creationId xmlns:a16="http://schemas.microsoft.com/office/drawing/2014/main" id="{1E89598C-BACE-D3F1-3E5F-714246761883}"/>
              </a:ext>
            </a:extLst>
          </p:cNvPr>
          <p:cNvSpPr>
            <a:spLocks noGrp="1"/>
          </p:cNvSpPr>
          <p:nvPr>
            <p:ph type="sldNum" sz="quarter" idx="5"/>
          </p:nvPr>
        </p:nvSpPr>
        <p:spPr/>
        <p:txBody>
          <a:bodyPr/>
          <a:lstStyle/>
          <a:p>
            <a:fld id="{0E2DAE0D-634B-4516-8016-F3B49E8C014C}" type="slidenum">
              <a:rPr lang="zh-CN" altLang="en-US" smtClean="0"/>
              <a:t>4</a:t>
            </a:fld>
            <a:endParaRPr lang="zh-CN" altLang="en-US"/>
          </a:p>
        </p:txBody>
      </p:sp>
    </p:spTree>
    <p:extLst>
      <p:ext uri="{BB962C8B-B14F-4D97-AF65-F5344CB8AC3E}">
        <p14:creationId xmlns:p14="http://schemas.microsoft.com/office/powerpoint/2010/main" val="4061622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0781">
              <a:defRPr/>
            </a:pPr>
            <a:r>
              <a:rPr lang="en-US" altLang="zh-CN" sz="1800" b="0" i="0" dirty="0">
                <a:solidFill>
                  <a:srgbClr val="000000"/>
                </a:solidFill>
                <a:effectLst/>
                <a:latin typeface="LinLibertineT"/>
              </a:rPr>
              <a:t>We observe that sometimes an </a:t>
            </a:r>
            <a:r>
              <a:rPr lang="en-US" altLang="zh-CN" sz="1800" b="0" i="1" dirty="0">
                <a:solidFill>
                  <a:srgbClr val="000000"/>
                </a:solidFill>
                <a:effectLst/>
                <a:latin typeface="LinLibertineTI"/>
              </a:rPr>
              <a:t>unfair bandwidth allocation between the uplink and downlink </a:t>
            </a:r>
            <a:r>
              <a:rPr lang="en-US" altLang="zh-CN" sz="1800" b="0" i="0" dirty="0">
                <a:solidFill>
                  <a:srgbClr val="000000"/>
                </a:solidFill>
                <a:effectLst/>
                <a:latin typeface="LinLibertineT"/>
              </a:rPr>
              <a:t>can maximize the</a:t>
            </a:r>
            <a:r>
              <a:rPr lang="en-US" altLang="zh-CN" dirty="0"/>
              <a:t> user experience. </a:t>
            </a:r>
            <a:r>
              <a:rPr lang="en-US" altLang="zh-CN" sz="1800" b="0" i="0" dirty="0">
                <a:solidFill>
                  <a:srgbClr val="000000"/>
                </a:solidFill>
                <a:effectLst/>
                <a:latin typeface="LinLibertineT"/>
              </a:rPr>
              <a:t>For example, in a multi-user video streaming application, a user’s uploading video quality decides the upper bound of all the other viewers’</a:t>
            </a:r>
            <a:r>
              <a:rPr lang="en-US" altLang="zh-CN" sz="1050" b="0" i="0" dirty="0">
                <a:solidFill>
                  <a:srgbClr val="000000"/>
                </a:solidFill>
                <a:effectLst/>
                <a:latin typeface="LinLibertineT"/>
              </a:rPr>
              <a:t>. We call this video content dependency. (click)</a:t>
            </a:r>
            <a:r>
              <a:rPr lang="en-US" altLang="zh-CN" dirty="0"/>
              <a:t> </a:t>
            </a:r>
            <a:r>
              <a:rPr lang="en-US" altLang="zh-CN" sz="1800" b="0" i="0" dirty="0">
                <a:solidFill>
                  <a:srgbClr val="000000"/>
                </a:solidFill>
                <a:effectLst/>
                <a:latin typeface="NimbusRomNo9L-Regu"/>
              </a:rPr>
              <a:t>If the uplink and downlink flow fairly split the WLAN capacity,</a:t>
            </a:r>
            <a:r>
              <a:rPr lang="en-US" altLang="zh-CN" sz="2800" dirty="0"/>
              <a:t> </a:t>
            </a:r>
            <a:r>
              <a:rPr lang="en-US" altLang="zh-CN" sz="1800" b="0" i="0" dirty="0">
                <a:solidFill>
                  <a:srgbClr val="000000"/>
                </a:solidFill>
                <a:effectLst/>
                <a:latin typeface="NimbusRomNo9L-Regu"/>
              </a:rPr>
              <a:t>the host only uses 20 Mbps to transmit a degraded quality VR video stream. In a VR virtual world where a player is presenting important videos to attendees, the degradation of uplink quality will affect the </a:t>
            </a:r>
            <a:r>
              <a:rPr lang="en-US" altLang="zh-CN" sz="1800" b="0" i="0" dirty="0" err="1">
                <a:solidFill>
                  <a:srgbClr val="000000"/>
                </a:solidFill>
                <a:effectLst/>
                <a:latin typeface="NimbusRomNo9L-Regu"/>
              </a:rPr>
              <a:t>QoE</a:t>
            </a:r>
            <a:r>
              <a:rPr lang="en-US" altLang="zh-CN" sz="1800" b="0" i="0" dirty="0">
                <a:solidFill>
                  <a:srgbClr val="000000"/>
                </a:solidFill>
                <a:effectLst/>
                <a:latin typeface="NimbusRomNo9L-Regu"/>
              </a:rPr>
              <a:t> of all users. </a:t>
            </a:r>
            <a:r>
              <a:rPr lang="en-US" altLang="zh-CN" dirty="0"/>
              <a:t>(click) </a:t>
            </a:r>
            <a:r>
              <a:rPr lang="en-US" altLang="zh-CN" sz="1800" b="0" i="0" dirty="0">
                <a:solidFill>
                  <a:srgbClr val="000000"/>
                </a:solidFill>
                <a:effectLst/>
                <a:latin typeface="LinLibertineT"/>
              </a:rPr>
              <a:t>In this case, if we could unfairly “allocate” more bandwidth to the uplink and less to the downlink, many viewers would enjoy a satisfactory experience </a:t>
            </a:r>
            <a:br>
              <a:rPr lang="en-US" altLang="zh-CN" dirty="0"/>
            </a:br>
            <a:br>
              <a:rPr lang="en-US" altLang="zh-CN" dirty="0"/>
            </a:br>
            <a:endParaRPr lang="zh-CN" altLang="en-US" dirty="0"/>
          </a:p>
          <a:p>
            <a:endParaRPr lang="zh-CN" altLang="en-US" dirty="0"/>
          </a:p>
        </p:txBody>
      </p:sp>
      <p:sp>
        <p:nvSpPr>
          <p:cNvPr id="4" name="Slide Number Placeholder 3"/>
          <p:cNvSpPr>
            <a:spLocks noGrp="1"/>
          </p:cNvSpPr>
          <p:nvPr>
            <p:ph type="sldNum" sz="quarter" idx="5"/>
          </p:nvPr>
        </p:nvSpPr>
        <p:spPr/>
        <p:txBody>
          <a:bodyPr/>
          <a:lstStyle/>
          <a:p>
            <a:fld id="{0E2DAE0D-634B-4516-8016-F3B49E8C014C}" type="slidenum">
              <a:rPr lang="zh-CN" altLang="en-US" smtClean="0"/>
              <a:t>5</a:t>
            </a:fld>
            <a:endParaRPr lang="zh-CN" altLang="en-US"/>
          </a:p>
        </p:txBody>
      </p:sp>
    </p:spTree>
    <p:extLst>
      <p:ext uri="{BB962C8B-B14F-4D97-AF65-F5344CB8AC3E}">
        <p14:creationId xmlns:p14="http://schemas.microsoft.com/office/powerpoint/2010/main" val="348963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a:solidFill>
                  <a:srgbClr val="000000"/>
                </a:solidFill>
                <a:effectLst/>
                <a:latin typeface="LinLibertineT"/>
              </a:rPr>
              <a:t>So what we want to do is to reportion the uplink and downlink bandwidth. (Click) The most straightforward way is to modify the MAC layer protocol to be adaptive to the application’s requirements. (Click) However, modifying the MAC layer is hard – (Click) it would incur large cross-layer coordination overhead between the application layer and the link layer. (Click) It is also impractical to ask video streaming users to upgrade their wireless hardware to enjoy the performance benefits.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a:solidFill>
                  <a:srgbClr val="000000"/>
                </a:solidFill>
                <a:effectLst/>
                <a:latin typeface="LinLibertineT"/>
              </a:rPr>
              <a:t>(Click) Instead, we should consider solving this problem by rate control from the transport layer or the application layer.</a:t>
            </a:r>
            <a:r>
              <a:rPr lang="en-US" altLang="zh-CN" dirty="0"/>
              <a:t>  (Click) Let’s check the feasibility of this. (Click) Assume this is the original rates of uplink and downlink flow. (Click) </a:t>
            </a:r>
            <a:r>
              <a:rPr lang="en-US" altLang="zh-CN" sz="1000" b="0" i="0" dirty="0">
                <a:solidFill>
                  <a:srgbClr val="000000"/>
                </a:solidFill>
                <a:effectLst/>
                <a:latin typeface="LinLibertineT"/>
              </a:rPr>
              <a:t>As we actively reduce the video bitrate from the downlink direction, there are </a:t>
            </a:r>
            <a:r>
              <a:rPr lang="en-US" altLang="zh-CN" sz="1200" b="0" i="0" dirty="0">
                <a:solidFill>
                  <a:srgbClr val="000000"/>
                </a:solidFill>
                <a:effectLst/>
                <a:latin typeface="NimbusRomNo9L-Regu"/>
              </a:rPr>
              <a:t>fewer downlink packets to be sent and (Click) the vacated </a:t>
            </a:r>
            <a:r>
              <a:rPr lang="en-US" altLang="zh-CN" sz="1200" b="0" i="0" dirty="0" err="1">
                <a:solidFill>
                  <a:srgbClr val="000000"/>
                </a:solidFill>
                <a:effectLst/>
                <a:latin typeface="NimbusRomNo9L-Regu"/>
              </a:rPr>
              <a:t>WiFi</a:t>
            </a:r>
            <a:r>
              <a:rPr lang="en-US" altLang="zh-CN" sz="1200" b="0" i="0" dirty="0">
                <a:solidFill>
                  <a:srgbClr val="000000"/>
                </a:solidFill>
                <a:effectLst/>
                <a:latin typeface="NimbusRomNo9L-Regu"/>
              </a:rPr>
              <a:t> channel airtime could be used by the uplink flow. The bandwidth is then “yielded” from one direction to the other</a:t>
            </a:r>
            <a:r>
              <a:rPr lang="en-US" altLang="zh-CN" dirty="0"/>
              <a:t>. (Click) So, reportioning bidirectional bandwidths with rate control method is feasible.</a:t>
            </a:r>
            <a:endParaRPr lang="zh-CN" altLang="en-US" dirty="0"/>
          </a:p>
        </p:txBody>
      </p:sp>
      <p:sp>
        <p:nvSpPr>
          <p:cNvPr id="4" name="Slide Number Placeholder 3"/>
          <p:cNvSpPr>
            <a:spLocks noGrp="1"/>
          </p:cNvSpPr>
          <p:nvPr>
            <p:ph type="sldNum" sz="quarter" idx="5"/>
          </p:nvPr>
        </p:nvSpPr>
        <p:spPr/>
        <p:txBody>
          <a:bodyPr/>
          <a:lstStyle/>
          <a:p>
            <a:fld id="{0E2DAE0D-634B-4516-8016-F3B49E8C014C}" type="slidenum">
              <a:rPr lang="zh-CN" altLang="en-US" smtClean="0"/>
              <a:t>6</a:t>
            </a:fld>
            <a:endParaRPr lang="zh-CN" altLang="en-US"/>
          </a:p>
        </p:txBody>
      </p:sp>
    </p:spTree>
    <p:extLst>
      <p:ext uri="{BB962C8B-B14F-4D97-AF65-F5344CB8AC3E}">
        <p14:creationId xmlns:p14="http://schemas.microsoft.com/office/powerpoint/2010/main" val="4167608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0781">
              <a:defRPr/>
            </a:pPr>
            <a:r>
              <a:rPr lang="en-US" altLang="zh-CN" sz="1800" b="0" i="0" dirty="0">
                <a:solidFill>
                  <a:srgbClr val="000000"/>
                </a:solidFill>
                <a:effectLst/>
                <a:latin typeface="LinLibertineT"/>
              </a:rPr>
              <a:t>Unfortunately, existing rate control mechanisms at endpoints are </a:t>
            </a:r>
            <a:r>
              <a:rPr lang="en-US" altLang="zh-CN" sz="1800" b="0" i="1" dirty="0">
                <a:solidFill>
                  <a:srgbClr val="000000"/>
                </a:solidFill>
                <a:effectLst/>
                <a:latin typeface="LinLibertineTI"/>
              </a:rPr>
              <a:t>unidirectional</a:t>
            </a:r>
            <a:r>
              <a:rPr lang="en-US" altLang="zh-CN" sz="1800" b="0" i="0" dirty="0">
                <a:solidFill>
                  <a:srgbClr val="000000"/>
                </a:solidFill>
                <a:effectLst/>
                <a:latin typeface="LinLibertineT"/>
              </a:rPr>
              <a:t>, that they only control the outgoing flow sent by the user, and lack coordination between the flow sent by the user and the flow received by the user. Both the adaptive bitrate (ABR) in the application layer (click) and the congestion control in the transport layer (click) are trying to match the sending rate with the </a:t>
            </a:r>
            <a:r>
              <a:rPr lang="en-US" altLang="zh-CN" sz="1800" b="0" i="1" dirty="0">
                <a:solidFill>
                  <a:srgbClr val="000000"/>
                </a:solidFill>
                <a:effectLst/>
                <a:latin typeface="LinLibertineTI"/>
              </a:rPr>
              <a:t>one-way available bandwidth </a:t>
            </a:r>
            <a:r>
              <a:rPr lang="en-US" altLang="zh-CN" sz="1800" b="0" i="0" dirty="0">
                <a:solidFill>
                  <a:srgbClr val="000000"/>
                </a:solidFill>
                <a:effectLst/>
                <a:latin typeface="LinLibertineT"/>
              </a:rPr>
              <a:t>observed by the sender.</a:t>
            </a:r>
            <a:r>
              <a:rPr lang="en-US" altLang="zh-CN" sz="1050" dirty="0"/>
              <a:t> They cannot coordinate bidirectional flows.</a:t>
            </a:r>
            <a:br>
              <a:rPr lang="en-US" altLang="zh-CN" sz="1050" dirty="0"/>
            </a:br>
            <a:endParaRPr lang="zh-CN" altLang="en-US" dirty="0"/>
          </a:p>
        </p:txBody>
      </p:sp>
      <p:sp>
        <p:nvSpPr>
          <p:cNvPr id="4" name="Slide Number Placeholder 3"/>
          <p:cNvSpPr>
            <a:spLocks noGrp="1"/>
          </p:cNvSpPr>
          <p:nvPr>
            <p:ph type="sldNum" sz="quarter" idx="5"/>
          </p:nvPr>
        </p:nvSpPr>
        <p:spPr/>
        <p:txBody>
          <a:bodyPr/>
          <a:lstStyle/>
          <a:p>
            <a:fld id="{0E2DAE0D-634B-4516-8016-F3B49E8C014C}" type="slidenum">
              <a:rPr lang="zh-CN" altLang="en-US" smtClean="0"/>
              <a:t>7</a:t>
            </a:fld>
            <a:endParaRPr lang="zh-CN" altLang="en-US"/>
          </a:p>
        </p:txBody>
      </p:sp>
    </p:spTree>
    <p:extLst>
      <p:ext uri="{BB962C8B-B14F-4D97-AF65-F5344CB8AC3E}">
        <p14:creationId xmlns:p14="http://schemas.microsoft.com/office/powerpoint/2010/main" val="3432709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0" i="0" dirty="0">
                <a:solidFill>
                  <a:srgbClr val="000000"/>
                </a:solidFill>
                <a:effectLst/>
                <a:latin typeface="LinLibertineT"/>
              </a:rPr>
              <a:t>So our proposal is a bidirectional rate control method. We name it </a:t>
            </a:r>
            <a:r>
              <a:rPr lang="en-US" altLang="zh-CN" sz="1800" b="0" i="0" dirty="0">
                <a:solidFill>
                  <a:srgbClr val="000000"/>
                </a:solidFill>
                <a:effectLst/>
                <a:latin typeface="LinBiolinumT"/>
              </a:rPr>
              <a:t>Plum</a:t>
            </a:r>
            <a:r>
              <a:rPr lang="en-US" altLang="zh-CN" sz="1800" b="0" i="0" dirty="0">
                <a:solidFill>
                  <a:srgbClr val="000000"/>
                </a:solidFill>
                <a:effectLst/>
                <a:latin typeface="LinLibertineT"/>
              </a:rPr>
              <a:t>. (Click) We </a:t>
            </a:r>
            <a:r>
              <a:rPr lang="en-US" altLang="zh-CN" sz="1800" b="0" i="1" dirty="0">
                <a:solidFill>
                  <a:srgbClr val="000000"/>
                </a:solidFill>
                <a:effectLst/>
                <a:latin typeface="LinLibertineTI"/>
              </a:rPr>
              <a:t>actively adjust the application data rates to reallocate the bandwidth between uplink and downlink, </a:t>
            </a:r>
            <a:r>
              <a:rPr lang="en-US" altLang="zh-CN" sz="1800" b="0" i="0" dirty="0">
                <a:solidFill>
                  <a:srgbClr val="000000"/>
                </a:solidFill>
                <a:effectLst/>
                <a:latin typeface="LinLibertineT"/>
              </a:rPr>
              <a:t>rather than passively matching the competition outcome from the MAC layer. (Click) We choose application layer rate control as our design scope, as it is more convenient to get application information</a:t>
            </a:r>
            <a:endParaRPr lang="en-US" altLang="zh-CN" dirty="0"/>
          </a:p>
        </p:txBody>
      </p:sp>
      <p:sp>
        <p:nvSpPr>
          <p:cNvPr id="4" name="Slide Number Placeholder 3"/>
          <p:cNvSpPr>
            <a:spLocks noGrp="1"/>
          </p:cNvSpPr>
          <p:nvPr>
            <p:ph type="sldNum" sz="quarter" idx="5"/>
          </p:nvPr>
        </p:nvSpPr>
        <p:spPr/>
        <p:txBody>
          <a:bodyPr/>
          <a:lstStyle/>
          <a:p>
            <a:fld id="{0E2DAE0D-634B-4516-8016-F3B49E8C014C}" type="slidenum">
              <a:rPr lang="zh-CN" altLang="en-US" smtClean="0"/>
              <a:t>8</a:t>
            </a:fld>
            <a:endParaRPr lang="zh-CN" altLang="en-US"/>
          </a:p>
        </p:txBody>
      </p:sp>
    </p:spTree>
    <p:extLst>
      <p:ext uri="{BB962C8B-B14F-4D97-AF65-F5344CB8AC3E}">
        <p14:creationId xmlns:p14="http://schemas.microsoft.com/office/powerpoint/2010/main" val="3560762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0" i="0" dirty="0">
                <a:solidFill>
                  <a:srgbClr val="000000"/>
                </a:solidFill>
                <a:effectLst/>
                <a:latin typeface="LinLibertineT"/>
              </a:rPr>
              <a:t>we still face two main challenges during design. From the policy level, deciding how much bandwidth to yield from one direction to the other is challenging. (Click) The </a:t>
            </a:r>
            <a:r>
              <a:rPr lang="en-US" altLang="zh-CN" sz="1800" b="0" i="0" dirty="0" err="1">
                <a:solidFill>
                  <a:srgbClr val="000000"/>
                </a:solidFill>
                <a:effectLst/>
                <a:latin typeface="LinLibertineT"/>
              </a:rPr>
              <a:t>QoE</a:t>
            </a:r>
            <a:r>
              <a:rPr lang="en-US" altLang="zh-CN" sz="1800" b="0" i="0" dirty="0">
                <a:solidFill>
                  <a:srgbClr val="000000"/>
                </a:solidFill>
                <a:effectLst/>
                <a:latin typeface="LinLibertineT"/>
              </a:rPr>
              <a:t> of the streaming application is not easy to define, especially with multiple users. Aside from achieving high performance, w</a:t>
            </a:r>
            <a:r>
              <a:rPr lang="en-US" altLang="zh-CN" sz="1800" dirty="0"/>
              <a:t>e also need to consider the fairness among the users, it does not make sense to improve the average performance by severely hurting the performance of some user. (Click) So we first need to set up proper </a:t>
            </a:r>
            <a:r>
              <a:rPr lang="en-US" altLang="zh-CN" sz="1800" dirty="0" err="1"/>
              <a:t>QoE</a:t>
            </a:r>
            <a:r>
              <a:rPr lang="en-US" altLang="zh-CN" sz="1800" dirty="0"/>
              <a:t> metrics. (Click) Also, </a:t>
            </a:r>
            <a:r>
              <a:rPr lang="en-US" altLang="zh-CN" sz="1800" b="0" i="0" dirty="0">
                <a:solidFill>
                  <a:srgbClr val="000000"/>
                </a:solidFill>
                <a:effectLst/>
                <a:latin typeface="LinLibertineT"/>
              </a:rPr>
              <a:t>the uplink and downlink bitrates are interdependent. They are in total are limited by the capacity and trading off with each other.</a:t>
            </a:r>
            <a:r>
              <a:rPr lang="en-US" altLang="zh-CN" dirty="0"/>
              <a:t> It make our target bitrates non-trivial to decide. (click)</a:t>
            </a:r>
            <a:r>
              <a:rPr lang="zh-CN" altLang="en-US" dirty="0"/>
              <a:t> </a:t>
            </a:r>
            <a:r>
              <a:rPr lang="en-US" altLang="zh-CN" sz="1800" b="0" i="0" dirty="0">
                <a:solidFill>
                  <a:srgbClr val="000000"/>
                </a:solidFill>
                <a:effectLst/>
                <a:latin typeface="LinLibertineT"/>
              </a:rPr>
              <a:t>So we then need to set up an optimization model and use proper mathematical tools to solve it.</a:t>
            </a:r>
            <a:endParaRPr lang="zh-CN" altLang="en-US" dirty="0"/>
          </a:p>
        </p:txBody>
      </p:sp>
      <p:sp>
        <p:nvSpPr>
          <p:cNvPr id="4" name="Slide Number Placeholder 3"/>
          <p:cNvSpPr>
            <a:spLocks noGrp="1"/>
          </p:cNvSpPr>
          <p:nvPr>
            <p:ph type="sldNum" sz="quarter" idx="5"/>
          </p:nvPr>
        </p:nvSpPr>
        <p:spPr/>
        <p:txBody>
          <a:bodyPr/>
          <a:lstStyle/>
          <a:p>
            <a:fld id="{0E2DAE0D-634B-4516-8016-F3B49E8C014C}" type="slidenum">
              <a:rPr lang="zh-CN" altLang="en-US" smtClean="0"/>
              <a:t>9</a:t>
            </a:fld>
            <a:endParaRPr lang="zh-CN" altLang="en-US"/>
          </a:p>
        </p:txBody>
      </p:sp>
    </p:spTree>
    <p:extLst>
      <p:ext uri="{BB962C8B-B14F-4D97-AF65-F5344CB8AC3E}">
        <p14:creationId xmlns:p14="http://schemas.microsoft.com/office/powerpoint/2010/main" val="6139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CC19C22A-8387-1910-B818-1432747D0262}"/>
              </a:ext>
            </a:extLst>
          </p:cNvPr>
          <p:cNvSpPr/>
          <p:nvPr userDrawn="1"/>
        </p:nvSpPr>
        <p:spPr>
          <a:xfrm>
            <a:off x="-17748" y="0"/>
            <a:ext cx="12227495" cy="6571488"/>
          </a:xfrm>
          <a:prstGeom prst="rect">
            <a:avLst/>
          </a:prstGeom>
          <a:gradFill flip="none" rotWithShape="1">
            <a:gsLst>
              <a:gs pos="100000">
                <a:srgbClr val="992164"/>
              </a:gs>
              <a:gs pos="73000">
                <a:srgbClr val="7A1769"/>
              </a:gs>
              <a:gs pos="0">
                <a:srgbClr val="580C6E"/>
              </a:gs>
              <a:gs pos="100000">
                <a:srgbClr val="AC27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itle 1">
            <a:extLst>
              <a:ext uri="{FF2B5EF4-FFF2-40B4-BE49-F238E27FC236}">
                <a16:creationId xmlns:a16="http://schemas.microsoft.com/office/drawing/2014/main" id="{D9D718DA-75DC-F2BA-5B82-55FE34CE1F29}"/>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ltLang="zh-CN" dirty="0"/>
              <a:t>Click to edit Master title style</a:t>
            </a:r>
            <a:endParaRPr lang="zh-CN" altLang="en-US" dirty="0"/>
          </a:p>
        </p:txBody>
      </p:sp>
      <p:sp>
        <p:nvSpPr>
          <p:cNvPr id="3" name="Subtitle 2">
            <a:extLst>
              <a:ext uri="{FF2B5EF4-FFF2-40B4-BE49-F238E27FC236}">
                <a16:creationId xmlns:a16="http://schemas.microsoft.com/office/drawing/2014/main" id="{868D1E22-A239-E324-A728-F862DBFA4B6C}"/>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Click to edit Master subtitle style</a:t>
            </a:r>
            <a:endParaRPr lang="zh-CN" altLang="en-US" dirty="0"/>
          </a:p>
        </p:txBody>
      </p:sp>
      <p:sp>
        <p:nvSpPr>
          <p:cNvPr id="4" name="Date Placeholder 3">
            <a:extLst>
              <a:ext uri="{FF2B5EF4-FFF2-40B4-BE49-F238E27FC236}">
                <a16:creationId xmlns:a16="http://schemas.microsoft.com/office/drawing/2014/main" id="{0CD8D2B5-083F-4C69-84C8-91D4E18B531C}"/>
              </a:ext>
            </a:extLst>
          </p:cNvPr>
          <p:cNvSpPr>
            <a:spLocks noGrp="1"/>
          </p:cNvSpPr>
          <p:nvPr>
            <p:ph type="dt" sz="half" idx="10"/>
          </p:nvPr>
        </p:nvSpPr>
        <p:spPr/>
        <p:txBody>
          <a:bodyPr/>
          <a:lstStyle/>
          <a:p>
            <a:fld id="{47DBC731-8965-416C-A6C6-C27AB7BC9871}" type="datetime1">
              <a:rPr lang="zh-CN" altLang="en-US" smtClean="0"/>
              <a:t>2024/11/4</a:t>
            </a:fld>
            <a:endParaRPr lang="zh-CN" altLang="en-US"/>
          </a:p>
        </p:txBody>
      </p:sp>
      <p:sp>
        <p:nvSpPr>
          <p:cNvPr id="5" name="Footer Placeholder 4">
            <a:extLst>
              <a:ext uri="{FF2B5EF4-FFF2-40B4-BE49-F238E27FC236}">
                <a16:creationId xmlns:a16="http://schemas.microsoft.com/office/drawing/2014/main" id="{0E050F27-505F-3F4D-CEB8-2ABB1372ABCF}"/>
              </a:ext>
            </a:extLst>
          </p:cNvPr>
          <p:cNvSpPr>
            <a:spLocks noGrp="1"/>
          </p:cNvSpPr>
          <p:nvPr>
            <p:ph type="ftr" sz="quarter" idx="11"/>
          </p:nvPr>
        </p:nvSpPr>
        <p:spPr>
          <a:xfrm>
            <a:off x="2412234" y="6356349"/>
            <a:ext cx="8353552" cy="365125"/>
          </a:xfrm>
        </p:spPr>
        <p:txBody>
          <a:bodyPr/>
          <a:lstStyle>
            <a:lvl1pPr>
              <a:defRPr sz="1600"/>
            </a:lvl1pPr>
          </a:lstStyle>
          <a:p>
            <a:r>
              <a:rPr lang="en-US" altLang="zh-CN" dirty="0"/>
              <a:t>Bidirectional Bandwidth Coordination under Half-Duplex Bottlenecks for Video Streaming</a:t>
            </a:r>
            <a:endParaRPr lang="zh-CN" altLang="en-US" dirty="0"/>
          </a:p>
        </p:txBody>
      </p:sp>
      <p:sp>
        <p:nvSpPr>
          <p:cNvPr id="6" name="Slide Number Placeholder 5">
            <a:extLst>
              <a:ext uri="{FF2B5EF4-FFF2-40B4-BE49-F238E27FC236}">
                <a16:creationId xmlns:a16="http://schemas.microsoft.com/office/drawing/2014/main" id="{542DAFE9-28B7-4A0E-2F6C-EEB45A4998A9}"/>
              </a:ext>
            </a:extLst>
          </p:cNvPr>
          <p:cNvSpPr>
            <a:spLocks noGrp="1"/>
          </p:cNvSpPr>
          <p:nvPr>
            <p:ph type="sldNum" sz="quarter" idx="12"/>
          </p:nvPr>
        </p:nvSpPr>
        <p:spPr>
          <a:xfrm>
            <a:off x="11125200" y="6372225"/>
            <a:ext cx="807720" cy="365125"/>
          </a:xfrm>
        </p:spPr>
        <p:txBody>
          <a:bodyPr/>
          <a:lstStyle>
            <a:lvl1pPr>
              <a:defRPr sz="1600"/>
            </a:lvl1pPr>
          </a:lstStyle>
          <a:p>
            <a:fld id="{78DCF842-C690-4C37-AFB3-3DE4BE37746A}" type="slidenum">
              <a:rPr lang="zh-CN" altLang="en-US" smtClean="0"/>
              <a:pPr/>
              <a:t>‹#›</a:t>
            </a:fld>
            <a:endParaRPr lang="zh-CN" altLang="en-US" dirty="0"/>
          </a:p>
        </p:txBody>
      </p:sp>
    </p:spTree>
    <p:extLst>
      <p:ext uri="{BB962C8B-B14F-4D97-AF65-F5344CB8AC3E}">
        <p14:creationId xmlns:p14="http://schemas.microsoft.com/office/powerpoint/2010/main" val="49662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80EA-39D3-F0F7-4928-F87EE9299057}"/>
              </a:ext>
            </a:extLst>
          </p:cNvPr>
          <p:cNvSpPr>
            <a:spLocks noGrp="1"/>
          </p:cNvSpPr>
          <p:nvPr>
            <p:ph type="title"/>
          </p:nvPr>
        </p:nvSpPr>
        <p:spPr/>
        <p:txBody>
          <a:bodyPr/>
          <a:lstStyle/>
          <a:p>
            <a:r>
              <a:rPr lang="en-US" altLang="zh-CN"/>
              <a:t>Click to edit Master title style</a:t>
            </a:r>
            <a:endParaRPr lang="zh-CN" altLang="en-US"/>
          </a:p>
        </p:txBody>
      </p:sp>
      <p:sp>
        <p:nvSpPr>
          <p:cNvPr id="3" name="Vertical Text Placeholder 2">
            <a:extLst>
              <a:ext uri="{FF2B5EF4-FFF2-40B4-BE49-F238E27FC236}">
                <a16:creationId xmlns:a16="http://schemas.microsoft.com/office/drawing/2014/main" id="{25E1C7FE-6046-4538-366E-E66B24C3BFF6}"/>
              </a:ext>
            </a:extLst>
          </p:cNvPr>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D341BCEF-5ADA-0FDC-BDC8-12AA89AFECC0}"/>
              </a:ext>
            </a:extLst>
          </p:cNvPr>
          <p:cNvSpPr>
            <a:spLocks noGrp="1"/>
          </p:cNvSpPr>
          <p:nvPr>
            <p:ph type="dt" sz="half" idx="10"/>
          </p:nvPr>
        </p:nvSpPr>
        <p:spPr/>
        <p:txBody>
          <a:bodyPr/>
          <a:lstStyle/>
          <a:p>
            <a:fld id="{86FA5AEC-CF50-450F-95C1-AA3D05369CFD}" type="datetime1">
              <a:rPr lang="zh-CN" altLang="en-US" smtClean="0"/>
              <a:t>2024/11/4</a:t>
            </a:fld>
            <a:endParaRPr lang="zh-CN" altLang="en-US"/>
          </a:p>
        </p:txBody>
      </p:sp>
      <p:sp>
        <p:nvSpPr>
          <p:cNvPr id="5" name="Footer Placeholder 4">
            <a:extLst>
              <a:ext uri="{FF2B5EF4-FFF2-40B4-BE49-F238E27FC236}">
                <a16:creationId xmlns:a16="http://schemas.microsoft.com/office/drawing/2014/main" id="{0B3B4049-5907-F5C4-494D-6F6F003BE428}"/>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a:p>
        </p:txBody>
      </p:sp>
      <p:sp>
        <p:nvSpPr>
          <p:cNvPr id="6" name="Slide Number Placeholder 5">
            <a:extLst>
              <a:ext uri="{FF2B5EF4-FFF2-40B4-BE49-F238E27FC236}">
                <a16:creationId xmlns:a16="http://schemas.microsoft.com/office/drawing/2014/main" id="{B9BFAFA8-DB08-A0FC-5053-56EC6BB1D76D}"/>
              </a:ext>
            </a:extLst>
          </p:cNvPr>
          <p:cNvSpPr>
            <a:spLocks noGrp="1"/>
          </p:cNvSpPr>
          <p:nvPr>
            <p:ph type="sldNum" sz="quarter" idx="12"/>
          </p:nvPr>
        </p:nvSpPr>
        <p:spPr/>
        <p:txBody>
          <a:bodyPr/>
          <a:lstStyle/>
          <a:p>
            <a:fld id="{78DCF842-C690-4C37-AFB3-3DE4BE37746A}" type="slidenum">
              <a:rPr lang="zh-CN" altLang="en-US" smtClean="0"/>
              <a:t>‹#›</a:t>
            </a:fld>
            <a:endParaRPr lang="zh-CN" altLang="en-US"/>
          </a:p>
        </p:txBody>
      </p:sp>
    </p:spTree>
    <p:extLst>
      <p:ext uri="{BB962C8B-B14F-4D97-AF65-F5344CB8AC3E}">
        <p14:creationId xmlns:p14="http://schemas.microsoft.com/office/powerpoint/2010/main" val="1997866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2D3CAF-8641-2AD6-3D5E-8A136411C29C}"/>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Vertical Text Placeholder 2">
            <a:extLst>
              <a:ext uri="{FF2B5EF4-FFF2-40B4-BE49-F238E27FC236}">
                <a16:creationId xmlns:a16="http://schemas.microsoft.com/office/drawing/2014/main" id="{273DA35B-0E9A-E46F-A907-81B2ED888EC6}"/>
              </a:ext>
            </a:extLst>
          </p:cNvPr>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983023D8-99BF-BB7D-4834-7777DC019F4A}"/>
              </a:ext>
            </a:extLst>
          </p:cNvPr>
          <p:cNvSpPr>
            <a:spLocks noGrp="1"/>
          </p:cNvSpPr>
          <p:nvPr>
            <p:ph type="dt" sz="half" idx="10"/>
          </p:nvPr>
        </p:nvSpPr>
        <p:spPr/>
        <p:txBody>
          <a:bodyPr/>
          <a:lstStyle/>
          <a:p>
            <a:fld id="{30D4A1BF-3E78-473B-872E-03783D7B5306}" type="datetime1">
              <a:rPr lang="zh-CN" altLang="en-US" smtClean="0"/>
              <a:t>2024/11/4</a:t>
            </a:fld>
            <a:endParaRPr lang="zh-CN" altLang="en-US"/>
          </a:p>
        </p:txBody>
      </p:sp>
      <p:sp>
        <p:nvSpPr>
          <p:cNvPr id="5" name="Footer Placeholder 4">
            <a:extLst>
              <a:ext uri="{FF2B5EF4-FFF2-40B4-BE49-F238E27FC236}">
                <a16:creationId xmlns:a16="http://schemas.microsoft.com/office/drawing/2014/main" id="{CE59DC9E-0885-D92F-FA7C-B9BFB78AAB7B}"/>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a:p>
        </p:txBody>
      </p:sp>
      <p:sp>
        <p:nvSpPr>
          <p:cNvPr id="6" name="Slide Number Placeholder 5">
            <a:extLst>
              <a:ext uri="{FF2B5EF4-FFF2-40B4-BE49-F238E27FC236}">
                <a16:creationId xmlns:a16="http://schemas.microsoft.com/office/drawing/2014/main" id="{CF484109-2964-F2DA-0E34-B8CD5AB9F5C9}"/>
              </a:ext>
            </a:extLst>
          </p:cNvPr>
          <p:cNvSpPr>
            <a:spLocks noGrp="1"/>
          </p:cNvSpPr>
          <p:nvPr>
            <p:ph type="sldNum" sz="quarter" idx="12"/>
          </p:nvPr>
        </p:nvSpPr>
        <p:spPr/>
        <p:txBody>
          <a:bodyPr/>
          <a:lstStyle/>
          <a:p>
            <a:fld id="{78DCF842-C690-4C37-AFB3-3DE4BE37746A}" type="slidenum">
              <a:rPr lang="zh-CN" altLang="en-US" smtClean="0"/>
              <a:t>‹#›</a:t>
            </a:fld>
            <a:endParaRPr lang="zh-CN" altLang="en-US"/>
          </a:p>
        </p:txBody>
      </p:sp>
    </p:spTree>
    <p:extLst>
      <p:ext uri="{BB962C8B-B14F-4D97-AF65-F5344CB8AC3E}">
        <p14:creationId xmlns:p14="http://schemas.microsoft.com/office/powerpoint/2010/main" val="194407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27D681C-94E3-5E66-D735-B774E528F8C7}"/>
              </a:ext>
            </a:extLst>
          </p:cNvPr>
          <p:cNvSpPr/>
          <p:nvPr userDrawn="1"/>
        </p:nvSpPr>
        <p:spPr>
          <a:xfrm rot="10800000">
            <a:off x="0" y="6556745"/>
            <a:ext cx="12192000" cy="301255"/>
          </a:xfrm>
          <a:prstGeom prst="rect">
            <a:avLst/>
          </a:prstGeom>
          <a:gradFill flip="none" rotWithShape="1">
            <a:gsLst>
              <a:gs pos="28120">
                <a:srgbClr val="B363AF"/>
              </a:gs>
              <a:gs pos="0">
                <a:schemeClr val="accent1">
                  <a:lumMod val="5000"/>
                  <a:lumOff val="95000"/>
                </a:schemeClr>
              </a:gs>
              <a:gs pos="74000">
                <a:srgbClr val="8A46B4"/>
              </a:gs>
              <a:gs pos="100000">
                <a:srgbClr val="65208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itle 1">
            <a:extLst>
              <a:ext uri="{FF2B5EF4-FFF2-40B4-BE49-F238E27FC236}">
                <a16:creationId xmlns:a16="http://schemas.microsoft.com/office/drawing/2014/main" id="{3C3EF0BD-CF63-6C62-CC0E-92197CC354CC}"/>
              </a:ext>
            </a:extLst>
          </p:cNvPr>
          <p:cNvSpPr>
            <a:spLocks noGrp="1"/>
          </p:cNvSpPr>
          <p:nvPr>
            <p:ph type="title"/>
          </p:nvPr>
        </p:nvSpPr>
        <p:spPr>
          <a:xfrm>
            <a:off x="838200" y="365125"/>
            <a:ext cx="10515600" cy="802493"/>
          </a:xfrm>
        </p:spPr>
        <p:txBody>
          <a:bodyPr>
            <a:normAutofit/>
          </a:bodyPr>
          <a:lstStyle>
            <a:lvl1pPr algn="ctr">
              <a:defRPr sz="3600"/>
            </a:lvl1pPr>
          </a:lstStyle>
          <a:p>
            <a:r>
              <a:rPr lang="en-US" altLang="zh-CN" dirty="0"/>
              <a:t>Click to edit Master title style</a:t>
            </a:r>
            <a:endParaRPr lang="zh-CN" altLang="en-US" dirty="0"/>
          </a:p>
        </p:txBody>
      </p:sp>
      <p:sp>
        <p:nvSpPr>
          <p:cNvPr id="3" name="Content Placeholder 2">
            <a:extLst>
              <a:ext uri="{FF2B5EF4-FFF2-40B4-BE49-F238E27FC236}">
                <a16:creationId xmlns:a16="http://schemas.microsoft.com/office/drawing/2014/main" id="{6184CE55-CB4B-0FC3-93B3-46D47805409D}"/>
              </a:ext>
            </a:extLst>
          </p:cNvPr>
          <p:cNvSpPr>
            <a:spLocks noGrp="1"/>
          </p:cNvSpPr>
          <p:nvPr>
            <p:ph idx="1"/>
          </p:nvPr>
        </p:nvSpPr>
        <p:spPr>
          <a:xfrm>
            <a:off x="838200" y="1484142"/>
            <a:ext cx="10515600" cy="469282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4DA6B402-8035-D789-0FF5-355A2963C12B}"/>
              </a:ext>
            </a:extLst>
          </p:cNvPr>
          <p:cNvSpPr>
            <a:spLocks noGrp="1"/>
          </p:cNvSpPr>
          <p:nvPr>
            <p:ph type="dt" sz="half" idx="10"/>
          </p:nvPr>
        </p:nvSpPr>
        <p:spPr>
          <a:xfrm>
            <a:off x="838200" y="6563382"/>
            <a:ext cx="2743200" cy="365125"/>
          </a:xfrm>
        </p:spPr>
        <p:txBody>
          <a:bodyPr/>
          <a:lstStyle/>
          <a:p>
            <a:fld id="{9F5DB248-1D63-4A82-8DA2-100E4C0669C5}" type="datetime1">
              <a:rPr lang="zh-CN" altLang="en-US" smtClean="0"/>
              <a:t>2024/11/4</a:t>
            </a:fld>
            <a:endParaRPr lang="zh-CN" altLang="en-US"/>
          </a:p>
        </p:txBody>
      </p:sp>
      <p:sp>
        <p:nvSpPr>
          <p:cNvPr id="5" name="Footer Placeholder 4">
            <a:extLst>
              <a:ext uri="{FF2B5EF4-FFF2-40B4-BE49-F238E27FC236}">
                <a16:creationId xmlns:a16="http://schemas.microsoft.com/office/drawing/2014/main" id="{28D45EB7-2F74-BE14-7DFF-1F839223FAE8}"/>
              </a:ext>
            </a:extLst>
          </p:cNvPr>
          <p:cNvSpPr>
            <a:spLocks noGrp="1"/>
          </p:cNvSpPr>
          <p:nvPr>
            <p:ph type="ftr" sz="quarter" idx="11"/>
          </p:nvPr>
        </p:nvSpPr>
        <p:spPr>
          <a:xfrm>
            <a:off x="2017776" y="6556745"/>
            <a:ext cx="8633968" cy="301255"/>
          </a:xfrm>
        </p:spPr>
        <p:txBody>
          <a:bodyPr/>
          <a:lstStyle>
            <a:lvl1pPr>
              <a:defRPr sz="1600">
                <a:solidFill>
                  <a:schemeClr val="bg1"/>
                </a:solidFill>
              </a:defRPr>
            </a:lvl1pPr>
          </a:lstStyle>
          <a:p>
            <a:r>
              <a:rPr lang="en-US" altLang="zh-CN" dirty="0"/>
              <a:t>Bidirectional Bandwidth Coordination under Half-Duplex Bottlenecks for Video Streaming</a:t>
            </a:r>
            <a:endParaRPr lang="zh-CN" altLang="en-US" dirty="0"/>
          </a:p>
        </p:txBody>
      </p:sp>
      <p:sp>
        <p:nvSpPr>
          <p:cNvPr id="6" name="Slide Number Placeholder 5">
            <a:extLst>
              <a:ext uri="{FF2B5EF4-FFF2-40B4-BE49-F238E27FC236}">
                <a16:creationId xmlns:a16="http://schemas.microsoft.com/office/drawing/2014/main" id="{863662EB-1657-5009-507B-37CB7527574C}"/>
              </a:ext>
            </a:extLst>
          </p:cNvPr>
          <p:cNvSpPr>
            <a:spLocks noGrp="1"/>
          </p:cNvSpPr>
          <p:nvPr>
            <p:ph type="sldNum" sz="quarter" idx="12"/>
          </p:nvPr>
        </p:nvSpPr>
        <p:spPr>
          <a:xfrm>
            <a:off x="10231120" y="6556745"/>
            <a:ext cx="1700196" cy="301256"/>
          </a:xfrm>
        </p:spPr>
        <p:txBody>
          <a:bodyPr/>
          <a:lstStyle>
            <a:lvl1pPr>
              <a:defRPr sz="1600">
                <a:solidFill>
                  <a:schemeClr val="bg1"/>
                </a:solidFill>
              </a:defRPr>
            </a:lvl1pPr>
          </a:lstStyle>
          <a:p>
            <a:fld id="{78DCF842-C690-4C37-AFB3-3DE4BE37746A}" type="slidenum">
              <a:rPr lang="zh-CN" altLang="en-US" smtClean="0"/>
              <a:pPr/>
              <a:t>‹#›</a:t>
            </a:fld>
            <a:endParaRPr lang="zh-CN" altLang="en-US" dirty="0"/>
          </a:p>
        </p:txBody>
      </p:sp>
      <p:cxnSp>
        <p:nvCxnSpPr>
          <p:cNvPr id="8" name="Straight Connector 7">
            <a:extLst>
              <a:ext uri="{FF2B5EF4-FFF2-40B4-BE49-F238E27FC236}">
                <a16:creationId xmlns:a16="http://schemas.microsoft.com/office/drawing/2014/main" id="{787ED319-EDAC-FD1B-748D-5BA4C9E852DE}"/>
              </a:ext>
            </a:extLst>
          </p:cNvPr>
          <p:cNvCxnSpPr/>
          <p:nvPr userDrawn="1"/>
        </p:nvCxnSpPr>
        <p:spPr>
          <a:xfrm>
            <a:off x="565868" y="1117555"/>
            <a:ext cx="11060264" cy="0"/>
          </a:xfrm>
          <a:prstGeom prst="line">
            <a:avLst/>
          </a:prstGeom>
          <a:ln w="50800"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3982DBA-AE3D-B3BF-A83B-9E5B91767276}"/>
              </a:ext>
            </a:extLst>
          </p:cNvPr>
          <p:cNvSpPr/>
          <p:nvPr userDrawn="1"/>
        </p:nvSpPr>
        <p:spPr>
          <a:xfrm>
            <a:off x="0" y="-1"/>
            <a:ext cx="12192000" cy="301255"/>
          </a:xfrm>
          <a:prstGeom prst="rect">
            <a:avLst/>
          </a:prstGeom>
          <a:gradFill flip="none" rotWithShape="1">
            <a:gsLst>
              <a:gs pos="28120">
                <a:srgbClr val="B363AF"/>
              </a:gs>
              <a:gs pos="0">
                <a:schemeClr val="accent1">
                  <a:lumMod val="5000"/>
                  <a:lumOff val="95000"/>
                </a:schemeClr>
              </a:gs>
              <a:gs pos="74000">
                <a:srgbClr val="8A46B4"/>
              </a:gs>
              <a:gs pos="100000">
                <a:srgbClr val="65208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216711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4DAA-060A-97C2-DA26-7F63B5901975}"/>
              </a:ext>
            </a:extLst>
          </p:cNvPr>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F40ED92A-C125-923C-3915-46647F81DD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Date Placeholder 3">
            <a:extLst>
              <a:ext uri="{FF2B5EF4-FFF2-40B4-BE49-F238E27FC236}">
                <a16:creationId xmlns:a16="http://schemas.microsoft.com/office/drawing/2014/main" id="{982BA140-9C71-30DE-CDC4-1DFCB995F23C}"/>
              </a:ext>
            </a:extLst>
          </p:cNvPr>
          <p:cNvSpPr>
            <a:spLocks noGrp="1"/>
          </p:cNvSpPr>
          <p:nvPr>
            <p:ph type="dt" sz="half" idx="10"/>
          </p:nvPr>
        </p:nvSpPr>
        <p:spPr/>
        <p:txBody>
          <a:bodyPr/>
          <a:lstStyle/>
          <a:p>
            <a:fld id="{A7BD79B4-4E26-40EE-A18E-06C60E7A2B82}" type="datetime1">
              <a:rPr lang="zh-CN" altLang="en-US" smtClean="0"/>
              <a:t>2024/11/4</a:t>
            </a:fld>
            <a:endParaRPr lang="zh-CN" altLang="en-US"/>
          </a:p>
        </p:txBody>
      </p:sp>
      <p:sp>
        <p:nvSpPr>
          <p:cNvPr id="5" name="Footer Placeholder 4">
            <a:extLst>
              <a:ext uri="{FF2B5EF4-FFF2-40B4-BE49-F238E27FC236}">
                <a16:creationId xmlns:a16="http://schemas.microsoft.com/office/drawing/2014/main" id="{096D6EFD-179D-7838-80C5-A477DC134FCE}"/>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a:p>
        </p:txBody>
      </p:sp>
      <p:sp>
        <p:nvSpPr>
          <p:cNvPr id="6" name="Slide Number Placeholder 5">
            <a:extLst>
              <a:ext uri="{FF2B5EF4-FFF2-40B4-BE49-F238E27FC236}">
                <a16:creationId xmlns:a16="http://schemas.microsoft.com/office/drawing/2014/main" id="{57737FC0-FFE0-5BEA-4BE7-774CE2595AD8}"/>
              </a:ext>
            </a:extLst>
          </p:cNvPr>
          <p:cNvSpPr>
            <a:spLocks noGrp="1"/>
          </p:cNvSpPr>
          <p:nvPr>
            <p:ph type="sldNum" sz="quarter" idx="12"/>
          </p:nvPr>
        </p:nvSpPr>
        <p:spPr/>
        <p:txBody>
          <a:bodyPr/>
          <a:lstStyle/>
          <a:p>
            <a:fld id="{78DCF842-C690-4C37-AFB3-3DE4BE37746A}" type="slidenum">
              <a:rPr lang="zh-CN" altLang="en-US" smtClean="0"/>
              <a:t>‹#›</a:t>
            </a:fld>
            <a:endParaRPr lang="zh-CN" altLang="en-US"/>
          </a:p>
        </p:txBody>
      </p:sp>
    </p:spTree>
    <p:extLst>
      <p:ext uri="{BB962C8B-B14F-4D97-AF65-F5344CB8AC3E}">
        <p14:creationId xmlns:p14="http://schemas.microsoft.com/office/powerpoint/2010/main" val="1466798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104C5-E8C4-90FF-CE51-B479405D85D0}"/>
              </a:ext>
            </a:extLst>
          </p:cNvPr>
          <p:cNvSpPr>
            <a:spLocks noGrp="1"/>
          </p:cNvSpPr>
          <p:nvPr>
            <p:ph type="title"/>
          </p:nvPr>
        </p:nvSpPr>
        <p:spPr/>
        <p:txBody>
          <a:body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06174405-DBA7-76FC-1CE2-73AF598F3F75}"/>
              </a:ext>
            </a:extLst>
          </p:cNvPr>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a:extLst>
              <a:ext uri="{FF2B5EF4-FFF2-40B4-BE49-F238E27FC236}">
                <a16:creationId xmlns:a16="http://schemas.microsoft.com/office/drawing/2014/main" id="{71666432-6449-C5C7-FAD0-B10BED19364C}"/>
              </a:ext>
            </a:extLst>
          </p:cNvPr>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Date Placeholder 4">
            <a:extLst>
              <a:ext uri="{FF2B5EF4-FFF2-40B4-BE49-F238E27FC236}">
                <a16:creationId xmlns:a16="http://schemas.microsoft.com/office/drawing/2014/main" id="{9D50FEB7-EBCC-5C3D-E9CE-B1420AB73DDC}"/>
              </a:ext>
            </a:extLst>
          </p:cNvPr>
          <p:cNvSpPr>
            <a:spLocks noGrp="1"/>
          </p:cNvSpPr>
          <p:nvPr>
            <p:ph type="dt" sz="half" idx="10"/>
          </p:nvPr>
        </p:nvSpPr>
        <p:spPr/>
        <p:txBody>
          <a:bodyPr/>
          <a:lstStyle/>
          <a:p>
            <a:fld id="{CA1F484A-CCF1-46E9-9EBA-ACF3ADD37C06}" type="datetime1">
              <a:rPr lang="zh-CN" altLang="en-US" smtClean="0"/>
              <a:t>2024/11/4</a:t>
            </a:fld>
            <a:endParaRPr lang="zh-CN" altLang="en-US"/>
          </a:p>
        </p:txBody>
      </p:sp>
      <p:sp>
        <p:nvSpPr>
          <p:cNvPr id="6" name="Footer Placeholder 5">
            <a:extLst>
              <a:ext uri="{FF2B5EF4-FFF2-40B4-BE49-F238E27FC236}">
                <a16:creationId xmlns:a16="http://schemas.microsoft.com/office/drawing/2014/main" id="{C7425CA4-F77E-2149-38BF-C0BEE7A06916}"/>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a:p>
        </p:txBody>
      </p:sp>
      <p:sp>
        <p:nvSpPr>
          <p:cNvPr id="7" name="Slide Number Placeholder 6">
            <a:extLst>
              <a:ext uri="{FF2B5EF4-FFF2-40B4-BE49-F238E27FC236}">
                <a16:creationId xmlns:a16="http://schemas.microsoft.com/office/drawing/2014/main" id="{918F2511-E47A-7E42-72B6-A3B82824AB40}"/>
              </a:ext>
            </a:extLst>
          </p:cNvPr>
          <p:cNvSpPr>
            <a:spLocks noGrp="1"/>
          </p:cNvSpPr>
          <p:nvPr>
            <p:ph type="sldNum" sz="quarter" idx="12"/>
          </p:nvPr>
        </p:nvSpPr>
        <p:spPr/>
        <p:txBody>
          <a:bodyPr/>
          <a:lstStyle/>
          <a:p>
            <a:fld id="{78DCF842-C690-4C37-AFB3-3DE4BE37746A}" type="slidenum">
              <a:rPr lang="zh-CN" altLang="en-US" smtClean="0"/>
              <a:t>‹#›</a:t>
            </a:fld>
            <a:endParaRPr lang="zh-CN" altLang="en-US"/>
          </a:p>
        </p:txBody>
      </p:sp>
    </p:spTree>
    <p:extLst>
      <p:ext uri="{BB962C8B-B14F-4D97-AF65-F5344CB8AC3E}">
        <p14:creationId xmlns:p14="http://schemas.microsoft.com/office/powerpoint/2010/main" val="2611982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45647-98F9-07C2-EA02-8563E4DBBD13}"/>
              </a:ext>
            </a:extLst>
          </p:cNvPr>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80B5F2A9-41F8-CD3A-501F-91C5E44CF7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a:extLst>
              <a:ext uri="{FF2B5EF4-FFF2-40B4-BE49-F238E27FC236}">
                <a16:creationId xmlns:a16="http://schemas.microsoft.com/office/drawing/2014/main" id="{A48ECAD1-961A-5384-EB1F-CD74AAE486E0}"/>
              </a:ext>
            </a:extLst>
          </p:cNvPr>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a:extLst>
              <a:ext uri="{FF2B5EF4-FFF2-40B4-BE49-F238E27FC236}">
                <a16:creationId xmlns:a16="http://schemas.microsoft.com/office/drawing/2014/main" id="{B91C12D6-3024-30D5-0BAD-FCDE8FD7A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a:extLst>
              <a:ext uri="{FF2B5EF4-FFF2-40B4-BE49-F238E27FC236}">
                <a16:creationId xmlns:a16="http://schemas.microsoft.com/office/drawing/2014/main" id="{71AC93A7-DD25-187B-A630-32A4F8A25A10}"/>
              </a:ext>
            </a:extLst>
          </p:cNvPr>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Date Placeholder 6">
            <a:extLst>
              <a:ext uri="{FF2B5EF4-FFF2-40B4-BE49-F238E27FC236}">
                <a16:creationId xmlns:a16="http://schemas.microsoft.com/office/drawing/2014/main" id="{F70B3D26-B315-A9DA-66A6-7359B2008E16}"/>
              </a:ext>
            </a:extLst>
          </p:cNvPr>
          <p:cNvSpPr>
            <a:spLocks noGrp="1"/>
          </p:cNvSpPr>
          <p:nvPr>
            <p:ph type="dt" sz="half" idx="10"/>
          </p:nvPr>
        </p:nvSpPr>
        <p:spPr/>
        <p:txBody>
          <a:bodyPr/>
          <a:lstStyle/>
          <a:p>
            <a:fld id="{67D90294-9D75-4A95-87C5-45161FC3DD22}" type="datetime1">
              <a:rPr lang="zh-CN" altLang="en-US" smtClean="0"/>
              <a:t>2024/11/4</a:t>
            </a:fld>
            <a:endParaRPr lang="zh-CN" altLang="en-US"/>
          </a:p>
        </p:txBody>
      </p:sp>
      <p:sp>
        <p:nvSpPr>
          <p:cNvPr id="8" name="Footer Placeholder 7">
            <a:extLst>
              <a:ext uri="{FF2B5EF4-FFF2-40B4-BE49-F238E27FC236}">
                <a16:creationId xmlns:a16="http://schemas.microsoft.com/office/drawing/2014/main" id="{72BCD4D0-A716-76AC-6B4B-2D4E0DCE8B8D}"/>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a:p>
        </p:txBody>
      </p:sp>
      <p:sp>
        <p:nvSpPr>
          <p:cNvPr id="9" name="Slide Number Placeholder 8">
            <a:extLst>
              <a:ext uri="{FF2B5EF4-FFF2-40B4-BE49-F238E27FC236}">
                <a16:creationId xmlns:a16="http://schemas.microsoft.com/office/drawing/2014/main" id="{10FAF85F-1B1A-4AD0-2CCD-B1AC3B845037}"/>
              </a:ext>
            </a:extLst>
          </p:cNvPr>
          <p:cNvSpPr>
            <a:spLocks noGrp="1"/>
          </p:cNvSpPr>
          <p:nvPr>
            <p:ph type="sldNum" sz="quarter" idx="12"/>
          </p:nvPr>
        </p:nvSpPr>
        <p:spPr/>
        <p:txBody>
          <a:bodyPr/>
          <a:lstStyle/>
          <a:p>
            <a:fld id="{78DCF842-C690-4C37-AFB3-3DE4BE37746A}" type="slidenum">
              <a:rPr lang="zh-CN" altLang="en-US" smtClean="0"/>
              <a:t>‹#›</a:t>
            </a:fld>
            <a:endParaRPr lang="zh-CN" altLang="en-US"/>
          </a:p>
        </p:txBody>
      </p:sp>
    </p:spTree>
    <p:extLst>
      <p:ext uri="{BB962C8B-B14F-4D97-AF65-F5344CB8AC3E}">
        <p14:creationId xmlns:p14="http://schemas.microsoft.com/office/powerpoint/2010/main" val="3204495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7C29D-F699-E22F-0A3C-B2788B2968AE}"/>
              </a:ext>
            </a:extLst>
          </p:cNvPr>
          <p:cNvSpPr>
            <a:spLocks noGrp="1"/>
          </p:cNvSpPr>
          <p:nvPr>
            <p:ph type="title"/>
          </p:nvPr>
        </p:nvSpPr>
        <p:spPr/>
        <p:txBody>
          <a:bodyPr/>
          <a:lstStyle/>
          <a:p>
            <a:r>
              <a:rPr lang="en-US" altLang="zh-CN"/>
              <a:t>Click to edit Master title style</a:t>
            </a:r>
            <a:endParaRPr lang="zh-CN" altLang="en-US"/>
          </a:p>
        </p:txBody>
      </p:sp>
      <p:sp>
        <p:nvSpPr>
          <p:cNvPr id="3" name="Date Placeholder 2">
            <a:extLst>
              <a:ext uri="{FF2B5EF4-FFF2-40B4-BE49-F238E27FC236}">
                <a16:creationId xmlns:a16="http://schemas.microsoft.com/office/drawing/2014/main" id="{6999E641-B448-2498-D198-FEC18F39DA84}"/>
              </a:ext>
            </a:extLst>
          </p:cNvPr>
          <p:cNvSpPr>
            <a:spLocks noGrp="1"/>
          </p:cNvSpPr>
          <p:nvPr>
            <p:ph type="dt" sz="half" idx="10"/>
          </p:nvPr>
        </p:nvSpPr>
        <p:spPr/>
        <p:txBody>
          <a:bodyPr/>
          <a:lstStyle/>
          <a:p>
            <a:fld id="{20D16CD9-CD5C-4A1F-8DD9-5DF05C9EBDB0}" type="datetime1">
              <a:rPr lang="zh-CN" altLang="en-US" smtClean="0"/>
              <a:t>2024/11/4</a:t>
            </a:fld>
            <a:endParaRPr lang="zh-CN" altLang="en-US"/>
          </a:p>
        </p:txBody>
      </p:sp>
      <p:sp>
        <p:nvSpPr>
          <p:cNvPr id="6" name="Rectangle 5">
            <a:extLst>
              <a:ext uri="{FF2B5EF4-FFF2-40B4-BE49-F238E27FC236}">
                <a16:creationId xmlns:a16="http://schemas.microsoft.com/office/drawing/2014/main" id="{68B9C6DA-0125-3746-6E89-04C53F07CD2D}"/>
              </a:ext>
            </a:extLst>
          </p:cNvPr>
          <p:cNvSpPr/>
          <p:nvPr userDrawn="1"/>
        </p:nvSpPr>
        <p:spPr>
          <a:xfrm rot="10800000">
            <a:off x="0" y="6556745"/>
            <a:ext cx="12192000" cy="301255"/>
          </a:xfrm>
          <a:prstGeom prst="rect">
            <a:avLst/>
          </a:prstGeom>
          <a:gradFill flip="none" rotWithShape="1">
            <a:gsLst>
              <a:gs pos="28120">
                <a:srgbClr val="B363AF"/>
              </a:gs>
              <a:gs pos="0">
                <a:schemeClr val="accent1">
                  <a:lumMod val="5000"/>
                  <a:lumOff val="95000"/>
                </a:schemeClr>
              </a:gs>
              <a:gs pos="74000">
                <a:srgbClr val="8A46B4"/>
              </a:gs>
              <a:gs pos="100000">
                <a:srgbClr val="65208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Footer Placeholder 4">
            <a:extLst>
              <a:ext uri="{FF2B5EF4-FFF2-40B4-BE49-F238E27FC236}">
                <a16:creationId xmlns:a16="http://schemas.microsoft.com/office/drawing/2014/main" id="{2BA13E3C-5532-385D-66FA-685B7BC1B48C}"/>
              </a:ext>
            </a:extLst>
          </p:cNvPr>
          <p:cNvSpPr txBox="1">
            <a:spLocks/>
          </p:cNvSpPr>
          <p:nvPr userDrawn="1"/>
        </p:nvSpPr>
        <p:spPr>
          <a:xfrm>
            <a:off x="2017776" y="6556745"/>
            <a:ext cx="8633968" cy="301255"/>
          </a:xfrm>
          <a:prstGeom prst="rect">
            <a:avLst/>
          </a:prstGeom>
        </p:spPr>
        <p:txBody>
          <a:bodyPr vert="horz" lIns="91440" tIns="45720" rIns="91440" bIns="45720" rtlCol="0" anchor="ctr"/>
          <a:lstStyle>
            <a:defPPr>
              <a:defRPr lang="zh-CN"/>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Bidirectional Bandwidth Coordination under Half-Duplex Bottlenecks for Video Streaming</a:t>
            </a:r>
            <a:endParaRPr lang="zh-CN" altLang="en-US" dirty="0"/>
          </a:p>
        </p:txBody>
      </p:sp>
      <p:sp>
        <p:nvSpPr>
          <p:cNvPr id="8" name="Slide Number Placeholder 5">
            <a:extLst>
              <a:ext uri="{FF2B5EF4-FFF2-40B4-BE49-F238E27FC236}">
                <a16:creationId xmlns:a16="http://schemas.microsoft.com/office/drawing/2014/main" id="{0131621D-577D-E59D-07A4-E53F467CE343}"/>
              </a:ext>
            </a:extLst>
          </p:cNvPr>
          <p:cNvSpPr>
            <a:spLocks noGrp="1"/>
          </p:cNvSpPr>
          <p:nvPr>
            <p:ph type="sldNum" sz="quarter" idx="12"/>
          </p:nvPr>
        </p:nvSpPr>
        <p:spPr>
          <a:xfrm>
            <a:off x="10231120" y="6556745"/>
            <a:ext cx="1700196" cy="301256"/>
          </a:xfrm>
        </p:spPr>
        <p:txBody>
          <a:bodyPr/>
          <a:lstStyle>
            <a:lvl1pPr>
              <a:defRPr sz="1600">
                <a:solidFill>
                  <a:schemeClr val="bg1"/>
                </a:solidFill>
              </a:defRPr>
            </a:lvl1pPr>
          </a:lstStyle>
          <a:p>
            <a:fld id="{78DCF842-C690-4C37-AFB3-3DE4BE37746A}" type="slidenum">
              <a:rPr lang="zh-CN" altLang="en-US" smtClean="0"/>
              <a:pPr/>
              <a:t>‹#›</a:t>
            </a:fld>
            <a:endParaRPr lang="zh-CN" altLang="en-US" dirty="0"/>
          </a:p>
        </p:txBody>
      </p:sp>
      <p:sp>
        <p:nvSpPr>
          <p:cNvPr id="9" name="Rectangle 8">
            <a:extLst>
              <a:ext uri="{FF2B5EF4-FFF2-40B4-BE49-F238E27FC236}">
                <a16:creationId xmlns:a16="http://schemas.microsoft.com/office/drawing/2014/main" id="{BFD0B002-50ED-D67F-11A8-6C3D1A37CAB7}"/>
              </a:ext>
            </a:extLst>
          </p:cNvPr>
          <p:cNvSpPr/>
          <p:nvPr userDrawn="1"/>
        </p:nvSpPr>
        <p:spPr>
          <a:xfrm>
            <a:off x="0" y="-1"/>
            <a:ext cx="12192000" cy="301255"/>
          </a:xfrm>
          <a:prstGeom prst="rect">
            <a:avLst/>
          </a:prstGeom>
          <a:gradFill flip="none" rotWithShape="1">
            <a:gsLst>
              <a:gs pos="28120">
                <a:srgbClr val="B363AF"/>
              </a:gs>
              <a:gs pos="0">
                <a:schemeClr val="accent1">
                  <a:lumMod val="5000"/>
                  <a:lumOff val="95000"/>
                </a:schemeClr>
              </a:gs>
              <a:gs pos="74000">
                <a:srgbClr val="8A46B4"/>
              </a:gs>
              <a:gs pos="100000">
                <a:srgbClr val="65208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179678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6D6BF1-C43F-AE8F-0024-28B206C97A75}"/>
              </a:ext>
            </a:extLst>
          </p:cNvPr>
          <p:cNvSpPr>
            <a:spLocks noGrp="1"/>
          </p:cNvSpPr>
          <p:nvPr>
            <p:ph type="dt" sz="half" idx="10"/>
          </p:nvPr>
        </p:nvSpPr>
        <p:spPr/>
        <p:txBody>
          <a:bodyPr/>
          <a:lstStyle/>
          <a:p>
            <a:fld id="{40A637D3-B9E9-4DBC-9387-1443C6D86DB1}" type="datetime1">
              <a:rPr lang="zh-CN" altLang="en-US" smtClean="0"/>
              <a:t>2024/11/4</a:t>
            </a:fld>
            <a:endParaRPr lang="zh-CN" altLang="en-US"/>
          </a:p>
        </p:txBody>
      </p:sp>
      <p:sp>
        <p:nvSpPr>
          <p:cNvPr id="3" name="Footer Placeholder 2">
            <a:extLst>
              <a:ext uri="{FF2B5EF4-FFF2-40B4-BE49-F238E27FC236}">
                <a16:creationId xmlns:a16="http://schemas.microsoft.com/office/drawing/2014/main" id="{1D46175B-2932-A5BB-D54D-F29CCA1044DE}"/>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a:p>
        </p:txBody>
      </p:sp>
      <p:sp>
        <p:nvSpPr>
          <p:cNvPr id="4" name="Slide Number Placeholder 3">
            <a:extLst>
              <a:ext uri="{FF2B5EF4-FFF2-40B4-BE49-F238E27FC236}">
                <a16:creationId xmlns:a16="http://schemas.microsoft.com/office/drawing/2014/main" id="{F27F0741-1AA5-3530-B07B-220F81A69A1C}"/>
              </a:ext>
            </a:extLst>
          </p:cNvPr>
          <p:cNvSpPr>
            <a:spLocks noGrp="1"/>
          </p:cNvSpPr>
          <p:nvPr>
            <p:ph type="sldNum" sz="quarter" idx="12"/>
          </p:nvPr>
        </p:nvSpPr>
        <p:spPr/>
        <p:txBody>
          <a:bodyPr/>
          <a:lstStyle/>
          <a:p>
            <a:fld id="{78DCF842-C690-4C37-AFB3-3DE4BE37746A}" type="slidenum">
              <a:rPr lang="zh-CN" altLang="en-US" smtClean="0"/>
              <a:t>‹#›</a:t>
            </a:fld>
            <a:endParaRPr lang="zh-CN" altLang="en-US"/>
          </a:p>
        </p:txBody>
      </p:sp>
    </p:spTree>
    <p:extLst>
      <p:ext uri="{BB962C8B-B14F-4D97-AF65-F5344CB8AC3E}">
        <p14:creationId xmlns:p14="http://schemas.microsoft.com/office/powerpoint/2010/main" val="3919500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6149-081D-8B20-BF0A-67018AB1BED3}"/>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DA2D60FB-7780-39E1-675D-271146A2CF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a:extLst>
              <a:ext uri="{FF2B5EF4-FFF2-40B4-BE49-F238E27FC236}">
                <a16:creationId xmlns:a16="http://schemas.microsoft.com/office/drawing/2014/main" id="{0EA4F724-717E-109B-1FFF-B7E70A7DA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Date Placeholder 4">
            <a:extLst>
              <a:ext uri="{FF2B5EF4-FFF2-40B4-BE49-F238E27FC236}">
                <a16:creationId xmlns:a16="http://schemas.microsoft.com/office/drawing/2014/main" id="{97F340F6-329C-265B-79D8-661D5AEA9CC2}"/>
              </a:ext>
            </a:extLst>
          </p:cNvPr>
          <p:cNvSpPr>
            <a:spLocks noGrp="1"/>
          </p:cNvSpPr>
          <p:nvPr>
            <p:ph type="dt" sz="half" idx="10"/>
          </p:nvPr>
        </p:nvSpPr>
        <p:spPr/>
        <p:txBody>
          <a:bodyPr/>
          <a:lstStyle/>
          <a:p>
            <a:fld id="{7BA026A3-1164-4318-9109-67370CE53C07}" type="datetime1">
              <a:rPr lang="zh-CN" altLang="en-US" smtClean="0"/>
              <a:t>2024/11/4</a:t>
            </a:fld>
            <a:endParaRPr lang="zh-CN" altLang="en-US"/>
          </a:p>
        </p:txBody>
      </p:sp>
      <p:sp>
        <p:nvSpPr>
          <p:cNvPr id="6" name="Footer Placeholder 5">
            <a:extLst>
              <a:ext uri="{FF2B5EF4-FFF2-40B4-BE49-F238E27FC236}">
                <a16:creationId xmlns:a16="http://schemas.microsoft.com/office/drawing/2014/main" id="{E69BDF2A-91A1-E117-303B-C28B25F261F8}"/>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a:p>
        </p:txBody>
      </p:sp>
      <p:sp>
        <p:nvSpPr>
          <p:cNvPr id="7" name="Slide Number Placeholder 6">
            <a:extLst>
              <a:ext uri="{FF2B5EF4-FFF2-40B4-BE49-F238E27FC236}">
                <a16:creationId xmlns:a16="http://schemas.microsoft.com/office/drawing/2014/main" id="{59C8B366-185D-4014-06BC-601F72B7C5AD}"/>
              </a:ext>
            </a:extLst>
          </p:cNvPr>
          <p:cNvSpPr>
            <a:spLocks noGrp="1"/>
          </p:cNvSpPr>
          <p:nvPr>
            <p:ph type="sldNum" sz="quarter" idx="12"/>
          </p:nvPr>
        </p:nvSpPr>
        <p:spPr/>
        <p:txBody>
          <a:bodyPr/>
          <a:lstStyle/>
          <a:p>
            <a:fld id="{78DCF842-C690-4C37-AFB3-3DE4BE37746A}" type="slidenum">
              <a:rPr lang="zh-CN" altLang="en-US" smtClean="0"/>
              <a:t>‹#›</a:t>
            </a:fld>
            <a:endParaRPr lang="zh-CN" altLang="en-US"/>
          </a:p>
        </p:txBody>
      </p:sp>
    </p:spTree>
    <p:extLst>
      <p:ext uri="{BB962C8B-B14F-4D97-AF65-F5344CB8AC3E}">
        <p14:creationId xmlns:p14="http://schemas.microsoft.com/office/powerpoint/2010/main" val="217549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CAB5-0C28-FD46-3678-DAB98BE5474B}"/>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Picture Placeholder 2">
            <a:extLst>
              <a:ext uri="{FF2B5EF4-FFF2-40B4-BE49-F238E27FC236}">
                <a16:creationId xmlns:a16="http://schemas.microsoft.com/office/drawing/2014/main" id="{860BBD47-F1D6-B9B0-C581-2EB5D9042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a:extLst>
              <a:ext uri="{FF2B5EF4-FFF2-40B4-BE49-F238E27FC236}">
                <a16:creationId xmlns:a16="http://schemas.microsoft.com/office/drawing/2014/main" id="{BDAF89BA-8230-AF49-2070-AE702FAC9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Date Placeholder 4">
            <a:extLst>
              <a:ext uri="{FF2B5EF4-FFF2-40B4-BE49-F238E27FC236}">
                <a16:creationId xmlns:a16="http://schemas.microsoft.com/office/drawing/2014/main" id="{1FFC8D66-DD00-8FEA-9D5F-E1DDCC153BE6}"/>
              </a:ext>
            </a:extLst>
          </p:cNvPr>
          <p:cNvSpPr>
            <a:spLocks noGrp="1"/>
          </p:cNvSpPr>
          <p:nvPr>
            <p:ph type="dt" sz="half" idx="10"/>
          </p:nvPr>
        </p:nvSpPr>
        <p:spPr/>
        <p:txBody>
          <a:bodyPr/>
          <a:lstStyle/>
          <a:p>
            <a:fld id="{402A81BD-D459-4008-9748-C82C23198752}" type="datetime1">
              <a:rPr lang="zh-CN" altLang="en-US" smtClean="0"/>
              <a:t>2024/11/4</a:t>
            </a:fld>
            <a:endParaRPr lang="zh-CN" altLang="en-US"/>
          </a:p>
        </p:txBody>
      </p:sp>
      <p:sp>
        <p:nvSpPr>
          <p:cNvPr id="6" name="Footer Placeholder 5">
            <a:extLst>
              <a:ext uri="{FF2B5EF4-FFF2-40B4-BE49-F238E27FC236}">
                <a16:creationId xmlns:a16="http://schemas.microsoft.com/office/drawing/2014/main" id="{595F0AB0-C508-F525-AB51-F8824F8F6411}"/>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a:p>
        </p:txBody>
      </p:sp>
      <p:sp>
        <p:nvSpPr>
          <p:cNvPr id="7" name="Slide Number Placeholder 6">
            <a:extLst>
              <a:ext uri="{FF2B5EF4-FFF2-40B4-BE49-F238E27FC236}">
                <a16:creationId xmlns:a16="http://schemas.microsoft.com/office/drawing/2014/main" id="{6A603665-12E2-BC93-A10B-A951DD036D45}"/>
              </a:ext>
            </a:extLst>
          </p:cNvPr>
          <p:cNvSpPr>
            <a:spLocks noGrp="1"/>
          </p:cNvSpPr>
          <p:nvPr>
            <p:ph type="sldNum" sz="quarter" idx="12"/>
          </p:nvPr>
        </p:nvSpPr>
        <p:spPr/>
        <p:txBody>
          <a:bodyPr/>
          <a:lstStyle/>
          <a:p>
            <a:fld id="{78DCF842-C690-4C37-AFB3-3DE4BE37746A}" type="slidenum">
              <a:rPr lang="zh-CN" altLang="en-US" smtClean="0"/>
              <a:t>‹#›</a:t>
            </a:fld>
            <a:endParaRPr lang="zh-CN" altLang="en-US"/>
          </a:p>
        </p:txBody>
      </p:sp>
    </p:spTree>
    <p:extLst>
      <p:ext uri="{BB962C8B-B14F-4D97-AF65-F5344CB8AC3E}">
        <p14:creationId xmlns:p14="http://schemas.microsoft.com/office/powerpoint/2010/main" val="2672009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F19334-527D-B654-0007-14CF90A0C4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dirty="0"/>
              <a:t>Click to edit Master title style</a:t>
            </a:r>
            <a:endParaRPr lang="zh-CN" altLang="en-US" dirty="0"/>
          </a:p>
        </p:txBody>
      </p:sp>
      <p:sp>
        <p:nvSpPr>
          <p:cNvPr id="3" name="Text Placeholder 2">
            <a:extLst>
              <a:ext uri="{FF2B5EF4-FFF2-40B4-BE49-F238E27FC236}">
                <a16:creationId xmlns:a16="http://schemas.microsoft.com/office/drawing/2014/main" id="{CAD42CB0-FFF1-6C03-9F06-FA32063ED9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Date Placeholder 3">
            <a:extLst>
              <a:ext uri="{FF2B5EF4-FFF2-40B4-BE49-F238E27FC236}">
                <a16:creationId xmlns:a16="http://schemas.microsoft.com/office/drawing/2014/main" id="{6B2F204B-CE0A-880A-C8FF-D24236B464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799628-B1B3-4BDD-9D40-4FE2E2F843E9}" type="datetime1">
              <a:rPr lang="zh-CN" altLang="en-US" smtClean="0"/>
              <a:t>2024/11/4</a:t>
            </a:fld>
            <a:endParaRPr lang="zh-CN" altLang="en-US"/>
          </a:p>
        </p:txBody>
      </p:sp>
      <p:sp>
        <p:nvSpPr>
          <p:cNvPr id="5" name="Footer Placeholder 4">
            <a:extLst>
              <a:ext uri="{FF2B5EF4-FFF2-40B4-BE49-F238E27FC236}">
                <a16:creationId xmlns:a16="http://schemas.microsoft.com/office/drawing/2014/main" id="{2B58454C-1595-A4D9-C2A5-49BFB9CF4B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Bidirectional Bandwidth Coordination under Half-Duplex Bottlenecks for Video Streaming</a:t>
            </a:r>
            <a:endParaRPr lang="zh-CN" altLang="en-US"/>
          </a:p>
        </p:txBody>
      </p:sp>
      <p:sp>
        <p:nvSpPr>
          <p:cNvPr id="6" name="Slide Number Placeholder 5">
            <a:extLst>
              <a:ext uri="{FF2B5EF4-FFF2-40B4-BE49-F238E27FC236}">
                <a16:creationId xmlns:a16="http://schemas.microsoft.com/office/drawing/2014/main" id="{976DD7F2-BEB1-15F0-BDB3-00B84D7230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CF842-C690-4C37-AFB3-3DE4BE37746A}" type="slidenum">
              <a:rPr lang="zh-CN" altLang="en-US" smtClean="0"/>
              <a:t>‹#›</a:t>
            </a:fld>
            <a:endParaRPr lang="zh-CN" altLang="en-US"/>
          </a:p>
        </p:txBody>
      </p:sp>
    </p:spTree>
    <p:extLst>
      <p:ext uri="{BB962C8B-B14F-4D97-AF65-F5344CB8AC3E}">
        <p14:creationId xmlns:p14="http://schemas.microsoft.com/office/powerpoint/2010/main" val="2645216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mailto:j-c23@mails.tsinghua.edu.cn"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6476-DFA3-4B80-863E-88382C899F29}"/>
              </a:ext>
            </a:extLst>
          </p:cNvPr>
          <p:cNvSpPr>
            <a:spLocks noGrp="1"/>
          </p:cNvSpPr>
          <p:nvPr>
            <p:ph type="ctrTitle"/>
          </p:nvPr>
        </p:nvSpPr>
        <p:spPr>
          <a:xfrm>
            <a:off x="1063690" y="675247"/>
            <a:ext cx="10440264" cy="2025443"/>
          </a:xfrm>
        </p:spPr>
        <p:txBody>
          <a:bodyPr>
            <a:noAutofit/>
          </a:bodyPr>
          <a:lstStyle/>
          <a:p>
            <a:r>
              <a:rPr lang="en-US" altLang="zh-CN" sz="4000" dirty="0">
                <a:latin typeface="Helvetica Neue" panose="02000503000000020004" pitchFamily="2" charset="0"/>
                <a:ea typeface="Calibri" panose="020F0502020204030204" pitchFamily="34" charset="0"/>
                <a:cs typeface="Calibri" panose="020F0502020204030204" pitchFamily="34" charset="0"/>
              </a:rPr>
              <a:t>Bidirectional Bandwidth Coordination under Half-Duplex Bottlenecks for Video Streaming</a:t>
            </a:r>
            <a:endParaRPr lang="zh-CN" altLang="en-US" sz="4000" dirty="0">
              <a:latin typeface="Helvetica Neue" panose="02000503000000020004" pitchFamily="2" charset="0"/>
              <a:cs typeface="Calibri" panose="020F0502020204030204" pitchFamily="34" charset="0"/>
            </a:endParaRPr>
          </a:p>
        </p:txBody>
      </p:sp>
      <p:sp>
        <p:nvSpPr>
          <p:cNvPr id="3" name="Subtitle 2">
            <a:extLst>
              <a:ext uri="{FF2B5EF4-FFF2-40B4-BE49-F238E27FC236}">
                <a16:creationId xmlns:a16="http://schemas.microsoft.com/office/drawing/2014/main" id="{93DA9BFC-2713-4AB1-ACDB-A3CF7D2ACF17}"/>
              </a:ext>
            </a:extLst>
          </p:cNvPr>
          <p:cNvSpPr>
            <a:spLocks noGrp="1"/>
          </p:cNvSpPr>
          <p:nvPr>
            <p:ph type="subTitle" idx="1"/>
          </p:nvPr>
        </p:nvSpPr>
        <p:spPr>
          <a:xfrm>
            <a:off x="2392187" y="2953024"/>
            <a:ext cx="9194430" cy="1806576"/>
          </a:xfrm>
        </p:spPr>
        <p:txBody>
          <a:bodyPr>
            <a:normAutofit lnSpcReduction="10000"/>
          </a:bodyPr>
          <a:lstStyle/>
          <a:p>
            <a:r>
              <a:rPr lang="en-US" altLang="zh-CN" b="1" u="sng" dirty="0">
                <a:effectLst/>
                <a:latin typeface="Helvetica Neue" panose="02000503000000020004" pitchFamily="2" charset="0"/>
                <a:ea typeface="Calibri" panose="020F0502020204030204" pitchFamily="34" charset="0"/>
                <a:cs typeface="Calibri" panose="020F0502020204030204" pitchFamily="34" charset="0"/>
              </a:rPr>
              <a:t>Jing Chen</a:t>
            </a:r>
            <a:r>
              <a:rPr lang="en-US" altLang="zh-CN" baseline="30000" dirty="0">
                <a:effectLst/>
                <a:latin typeface="Helvetica Neue" panose="02000503000000020004" pitchFamily="2" charset="0"/>
                <a:ea typeface="Calibri" panose="020F0502020204030204" pitchFamily="34" charset="0"/>
                <a:cs typeface="Calibri" panose="020F0502020204030204" pitchFamily="34" charset="0"/>
              </a:rPr>
              <a:t>1</a:t>
            </a:r>
            <a:r>
              <a:rPr lang="en-US" altLang="zh-CN" b="0" i="0" dirty="0">
                <a:effectLst/>
                <a:latin typeface="Helvetica Neue" panose="02000503000000020004" pitchFamily="2" charset="0"/>
                <a:ea typeface="Calibri" panose="020F0502020204030204" pitchFamily="34" charset="0"/>
                <a:cs typeface="Calibri" panose="020F0502020204030204" pitchFamily="34" charset="0"/>
              </a:rPr>
              <a:t>, Bo Wang</a:t>
            </a:r>
            <a:r>
              <a:rPr lang="en-US" altLang="zh-CN" baseline="30000" dirty="0">
                <a:effectLst/>
                <a:latin typeface="Helvetica Neue" panose="02000503000000020004" pitchFamily="2" charset="0"/>
                <a:ea typeface="Calibri" panose="020F0502020204030204" pitchFamily="34" charset="0"/>
                <a:cs typeface="Calibri" panose="020F0502020204030204" pitchFamily="34" charset="0"/>
              </a:rPr>
              <a:t>12</a:t>
            </a:r>
            <a:r>
              <a:rPr lang="en-US" altLang="zh-CN" b="0" i="0" dirty="0">
                <a:effectLst/>
                <a:latin typeface="Helvetica Neue" panose="02000503000000020004" pitchFamily="2" charset="0"/>
                <a:ea typeface="Calibri" panose="020F0502020204030204" pitchFamily="34" charset="0"/>
                <a:cs typeface="Calibri" panose="020F0502020204030204" pitchFamily="34" charset="0"/>
              </a:rPr>
              <a:t>, </a:t>
            </a:r>
            <a:r>
              <a:rPr lang="en-US" altLang="zh-CN" b="0" i="0" dirty="0" err="1">
                <a:effectLst/>
                <a:latin typeface="Helvetica Neue" panose="02000503000000020004" pitchFamily="2" charset="0"/>
                <a:ea typeface="Calibri" panose="020F0502020204030204" pitchFamily="34" charset="0"/>
                <a:cs typeface="Calibri" panose="020F0502020204030204" pitchFamily="34" charset="0"/>
              </a:rPr>
              <a:t>Zhiyuan</a:t>
            </a:r>
            <a:r>
              <a:rPr lang="en-US" altLang="zh-CN" b="0" i="0" dirty="0">
                <a:effectLst/>
                <a:latin typeface="Helvetica Neue" panose="02000503000000020004" pitchFamily="2" charset="0"/>
                <a:ea typeface="Calibri" panose="020F0502020204030204" pitchFamily="34" charset="0"/>
                <a:cs typeface="Calibri" panose="020F0502020204030204" pitchFamily="34" charset="0"/>
              </a:rPr>
              <a:t> Xu</a:t>
            </a:r>
            <a:r>
              <a:rPr lang="en-US" altLang="zh-CN" baseline="30000" dirty="0">
                <a:effectLst/>
                <a:latin typeface="Helvetica Neue" panose="02000503000000020004" pitchFamily="2" charset="0"/>
                <a:ea typeface="Calibri" panose="020F0502020204030204" pitchFamily="34" charset="0"/>
                <a:cs typeface="Calibri" panose="020F0502020204030204" pitchFamily="34" charset="0"/>
              </a:rPr>
              <a:t>1</a:t>
            </a:r>
            <a:r>
              <a:rPr lang="en-US" altLang="zh-CN" b="0" i="0" dirty="0">
                <a:effectLst/>
                <a:latin typeface="Helvetica Neue" panose="02000503000000020004" pitchFamily="2" charset="0"/>
                <a:ea typeface="Calibri" panose="020F0502020204030204" pitchFamily="34" charset="0"/>
                <a:cs typeface="Calibri" panose="020F0502020204030204" pitchFamily="34" charset="0"/>
              </a:rPr>
              <a:t>, Yan Zhang</a:t>
            </a:r>
            <a:r>
              <a:rPr lang="en-US" altLang="zh-CN" baseline="30000" dirty="0">
                <a:effectLst/>
                <a:latin typeface="Helvetica Neue" panose="02000503000000020004" pitchFamily="2" charset="0"/>
                <a:ea typeface="Calibri" panose="020F0502020204030204" pitchFamily="34" charset="0"/>
                <a:cs typeface="Calibri" panose="020F0502020204030204" pitchFamily="34" charset="0"/>
              </a:rPr>
              <a:t>1</a:t>
            </a:r>
            <a:r>
              <a:rPr lang="en-US" altLang="zh-CN" b="0" i="0" dirty="0">
                <a:effectLst/>
                <a:latin typeface="Helvetica Neue" panose="02000503000000020004" pitchFamily="2" charset="0"/>
                <a:ea typeface="Calibri" panose="020F0502020204030204" pitchFamily="34" charset="0"/>
                <a:cs typeface="Calibri" panose="020F0502020204030204" pitchFamily="34" charset="0"/>
              </a:rPr>
              <a:t>, </a:t>
            </a:r>
            <a:r>
              <a:rPr lang="en-US" altLang="zh-CN" b="0" i="0" dirty="0" err="1">
                <a:effectLst/>
                <a:latin typeface="Helvetica Neue" panose="02000503000000020004" pitchFamily="2" charset="0"/>
                <a:ea typeface="Calibri" panose="020F0502020204030204" pitchFamily="34" charset="0"/>
                <a:cs typeface="Calibri" panose="020F0502020204030204" pitchFamily="34" charset="0"/>
              </a:rPr>
              <a:t>Minhu</a:t>
            </a:r>
            <a:r>
              <a:rPr lang="en-US" altLang="zh-CN" b="0" i="0" dirty="0">
                <a:effectLst/>
                <a:latin typeface="Helvetica Neue" panose="02000503000000020004" pitchFamily="2" charset="0"/>
                <a:ea typeface="Calibri" panose="020F0502020204030204" pitchFamily="34" charset="0"/>
                <a:cs typeface="Calibri" panose="020F0502020204030204" pitchFamily="34" charset="0"/>
              </a:rPr>
              <a:t> Wang</a:t>
            </a:r>
            <a:r>
              <a:rPr lang="en-US" altLang="zh-CN" baseline="30000" dirty="0">
                <a:effectLst/>
                <a:latin typeface="Helvetica Neue" panose="02000503000000020004" pitchFamily="2" charset="0"/>
                <a:ea typeface="Calibri" panose="020F0502020204030204" pitchFamily="34" charset="0"/>
                <a:cs typeface="Calibri" panose="020F0502020204030204" pitchFamily="34" charset="0"/>
              </a:rPr>
              <a:t>1</a:t>
            </a:r>
            <a:r>
              <a:rPr lang="en-US" altLang="zh-CN" b="0" i="0" dirty="0">
                <a:effectLst/>
                <a:latin typeface="Helvetica Neue" panose="02000503000000020004" pitchFamily="2" charset="0"/>
                <a:ea typeface="Calibri" panose="020F0502020204030204" pitchFamily="34" charset="0"/>
                <a:cs typeface="Calibri" panose="020F0502020204030204" pitchFamily="34" charset="0"/>
              </a:rPr>
              <a:t>, 						</a:t>
            </a:r>
            <a:r>
              <a:rPr lang="en-US" altLang="zh-CN" b="0" i="0" dirty="0" err="1">
                <a:effectLst/>
                <a:latin typeface="Helvetica Neue" panose="02000503000000020004" pitchFamily="2" charset="0"/>
                <a:ea typeface="Calibri" panose="020F0502020204030204" pitchFamily="34" charset="0"/>
                <a:cs typeface="Calibri" panose="020F0502020204030204" pitchFamily="34" charset="0"/>
              </a:rPr>
              <a:t>Mingwei</a:t>
            </a:r>
            <a:r>
              <a:rPr lang="en-US" altLang="zh-CN" b="0" i="0" dirty="0">
                <a:effectLst/>
                <a:latin typeface="Helvetica Neue" panose="02000503000000020004" pitchFamily="2" charset="0"/>
                <a:ea typeface="Calibri" panose="020F0502020204030204" pitchFamily="34" charset="0"/>
                <a:cs typeface="Calibri" panose="020F0502020204030204" pitchFamily="34" charset="0"/>
              </a:rPr>
              <a:t> Xu</a:t>
            </a:r>
            <a:r>
              <a:rPr lang="en-US" altLang="zh-CN" baseline="30000" dirty="0">
                <a:effectLst/>
                <a:latin typeface="Helvetica Neue" panose="02000503000000020004" pitchFamily="2" charset="0"/>
                <a:ea typeface="Calibri" panose="020F0502020204030204" pitchFamily="34" charset="0"/>
                <a:cs typeface="Calibri" panose="020F0502020204030204" pitchFamily="34" charset="0"/>
              </a:rPr>
              <a:t>12</a:t>
            </a:r>
            <a:r>
              <a:rPr lang="en-US" altLang="zh-CN" b="0" i="0" dirty="0">
                <a:effectLst/>
                <a:latin typeface="Helvetica Neue" panose="02000503000000020004" pitchFamily="2" charset="0"/>
                <a:ea typeface="Calibri" panose="020F0502020204030204" pitchFamily="34" charset="0"/>
                <a:cs typeface="Calibri" panose="020F0502020204030204" pitchFamily="34" charset="0"/>
              </a:rPr>
              <a:t>, </a:t>
            </a:r>
            <a:r>
              <a:rPr lang="en-US" altLang="zh-CN" b="0" i="0" dirty="0" err="1">
                <a:effectLst/>
                <a:latin typeface="Helvetica Neue" panose="02000503000000020004" pitchFamily="2" charset="0"/>
                <a:ea typeface="Calibri" panose="020F0502020204030204" pitchFamily="34" charset="0"/>
                <a:cs typeface="Calibri" panose="020F0502020204030204" pitchFamily="34" charset="0"/>
              </a:rPr>
              <a:t>Zili</a:t>
            </a:r>
            <a:r>
              <a:rPr lang="en-US" altLang="zh-CN" b="0" i="0" dirty="0">
                <a:effectLst/>
                <a:latin typeface="Helvetica Neue" panose="02000503000000020004" pitchFamily="2" charset="0"/>
                <a:ea typeface="Calibri" panose="020F0502020204030204" pitchFamily="34" charset="0"/>
                <a:cs typeface="Calibri" panose="020F0502020204030204" pitchFamily="34" charset="0"/>
              </a:rPr>
              <a:t> Meng</a:t>
            </a:r>
            <a:r>
              <a:rPr lang="en-US" altLang="zh-CN" b="0" i="0" baseline="30000" dirty="0">
                <a:latin typeface="Helvetica Neue" panose="02000503000000020004" pitchFamily="2" charset="0"/>
                <a:ea typeface="Calibri" panose="020F0502020204030204" pitchFamily="34" charset="0"/>
                <a:cs typeface="Calibri" panose="020F0502020204030204" pitchFamily="34" charset="0"/>
              </a:rPr>
              <a:t>3</a:t>
            </a:r>
            <a:endParaRPr lang="en-US" altLang="zh-CN" baseline="30000" dirty="0">
              <a:effectLst/>
              <a:latin typeface="Helvetica Neue" panose="02000503000000020004" pitchFamily="2" charset="0"/>
              <a:ea typeface="Calibri" panose="020F0502020204030204" pitchFamily="34" charset="0"/>
              <a:cs typeface="Calibri" panose="020F0502020204030204" pitchFamily="34" charset="0"/>
            </a:endParaRPr>
          </a:p>
          <a:p>
            <a:endParaRPr lang="en-US" altLang="zh-CN" sz="1800" b="0" i="0" dirty="0">
              <a:latin typeface="Helvetica Neue" panose="02000503000000020004" pitchFamily="2" charset="0"/>
              <a:ea typeface="Calibri" panose="020F0502020204030204" pitchFamily="34" charset="0"/>
              <a:cs typeface="Calibri" panose="020F0502020204030204" pitchFamily="34" charset="0"/>
            </a:endParaRPr>
          </a:p>
          <a:p>
            <a:r>
              <a:rPr lang="en-US" altLang="zh-CN" sz="1800" b="0" i="0" dirty="0">
                <a:latin typeface="Helvetica Neue" panose="02000503000000020004" pitchFamily="2" charset="0"/>
                <a:ea typeface="Calibri" panose="020F0502020204030204" pitchFamily="34" charset="0"/>
                <a:cs typeface="Calibri" panose="020F0502020204030204" pitchFamily="34" charset="0"/>
              </a:rPr>
              <a:t>				1 Tsinghua University  </a:t>
            </a:r>
            <a:r>
              <a:rPr lang="en-US" altLang="zh-CN" sz="1800" dirty="0">
                <a:effectLst/>
                <a:latin typeface="Helvetica Neue" panose="02000503000000020004" pitchFamily="2" charset="0"/>
                <a:ea typeface="Calibri" panose="020F0502020204030204" pitchFamily="34" charset="0"/>
                <a:cs typeface="Calibri" panose="020F0502020204030204" pitchFamily="34" charset="0"/>
              </a:rPr>
              <a:t>2 </a:t>
            </a:r>
            <a:r>
              <a:rPr lang="en-US" altLang="zh-CN" sz="1800" dirty="0" err="1">
                <a:effectLst/>
                <a:latin typeface="Helvetica Neue" panose="02000503000000020004" pitchFamily="2" charset="0"/>
                <a:ea typeface="Calibri" panose="020F0502020204030204" pitchFamily="34" charset="0"/>
                <a:cs typeface="Calibri" panose="020F0502020204030204" pitchFamily="34" charset="0"/>
              </a:rPr>
              <a:t>Zhongguancun</a:t>
            </a:r>
            <a:r>
              <a:rPr lang="en-US" altLang="zh-CN" sz="1800" dirty="0">
                <a:effectLst/>
                <a:latin typeface="Helvetica Neue" panose="02000503000000020004" pitchFamily="2" charset="0"/>
                <a:ea typeface="Calibri" panose="020F0502020204030204" pitchFamily="34" charset="0"/>
                <a:cs typeface="Calibri" panose="020F0502020204030204" pitchFamily="34" charset="0"/>
              </a:rPr>
              <a:t> Laboratory</a:t>
            </a:r>
          </a:p>
          <a:p>
            <a:r>
              <a:rPr lang="en-US" altLang="zh-CN" sz="1800" b="0" i="0" dirty="0">
                <a:latin typeface="Helvetica Neue" panose="02000503000000020004" pitchFamily="2" charset="0"/>
                <a:ea typeface="Calibri" panose="020F0502020204030204" pitchFamily="34" charset="0"/>
                <a:cs typeface="Calibri" panose="020F0502020204030204" pitchFamily="34" charset="0"/>
              </a:rPr>
              <a:t>				3 Hong Kong University of Science and Technology</a:t>
            </a:r>
            <a:endParaRPr lang="en-US" altLang="zh-CN" sz="1800" b="0" i="0" dirty="0">
              <a:effectLst/>
              <a:latin typeface="Helvetica Neue" panose="02000503000000020004" pitchFamily="2" charset="0"/>
              <a:ea typeface="Calibri" panose="020F0502020204030204" pitchFamily="34" charset="0"/>
              <a:cs typeface="Calibri" panose="020F0502020204030204" pitchFamily="34" charset="0"/>
            </a:endParaRPr>
          </a:p>
        </p:txBody>
      </p:sp>
      <p:grpSp>
        <p:nvGrpSpPr>
          <p:cNvPr id="4" name="组合 108">
            <a:extLst>
              <a:ext uri="{FF2B5EF4-FFF2-40B4-BE49-F238E27FC236}">
                <a16:creationId xmlns:a16="http://schemas.microsoft.com/office/drawing/2014/main" id="{8C7E7D66-097A-DAA6-BB2A-42F80CED4B06}"/>
              </a:ext>
            </a:extLst>
          </p:cNvPr>
          <p:cNvGrpSpPr/>
          <p:nvPr/>
        </p:nvGrpSpPr>
        <p:grpSpPr>
          <a:xfrm>
            <a:off x="4450702" y="5522195"/>
            <a:ext cx="2555838" cy="761372"/>
            <a:chOff x="9730702" y="211219"/>
            <a:chExt cx="2374282" cy="701101"/>
          </a:xfrm>
        </p:grpSpPr>
        <p:pic>
          <p:nvPicPr>
            <p:cNvPr id="5" name="图片 109">
              <a:extLst>
                <a:ext uri="{FF2B5EF4-FFF2-40B4-BE49-F238E27FC236}">
                  <a16:creationId xmlns:a16="http://schemas.microsoft.com/office/drawing/2014/main" id="{DE492BB7-6FCB-C7CB-0E8C-F112282894B8}"/>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6" name="图片 110">
              <a:extLst>
                <a:ext uri="{FF2B5EF4-FFF2-40B4-BE49-F238E27FC236}">
                  <a16:creationId xmlns:a16="http://schemas.microsoft.com/office/drawing/2014/main" id="{EBEE359A-40ED-5215-C8DE-39058D4AA8B7}"/>
                </a:ext>
              </a:extLst>
            </p:cNvPr>
            <p:cNvPicPr>
              <a:picLocks noChangeAspect="1"/>
            </p:cNvPicPr>
            <p:nvPr/>
          </p:nvPicPr>
          <p:blipFill rotWithShape="1">
            <a:blip r:embed="rId5">
              <a:biLevel thresh="25000"/>
            </a:blip>
            <a:srcRect l="30188"/>
            <a:stretch>
              <a:fillRect/>
            </a:stretch>
          </p:blipFill>
          <p:spPr>
            <a:xfrm>
              <a:off x="10483399" y="211219"/>
              <a:ext cx="1621585" cy="701101"/>
            </a:xfrm>
            <a:prstGeom prst="rect">
              <a:avLst/>
            </a:prstGeom>
          </p:spPr>
        </p:pic>
      </p:grpSp>
      <p:sp>
        <p:nvSpPr>
          <p:cNvPr id="7" name="Subtitle 2">
            <a:extLst>
              <a:ext uri="{FF2B5EF4-FFF2-40B4-BE49-F238E27FC236}">
                <a16:creationId xmlns:a16="http://schemas.microsoft.com/office/drawing/2014/main" id="{3E507741-DB4A-51EC-D224-9539C400669C}"/>
              </a:ext>
            </a:extLst>
          </p:cNvPr>
          <p:cNvSpPr txBox="1">
            <a:spLocks/>
          </p:cNvSpPr>
          <p:nvPr/>
        </p:nvSpPr>
        <p:spPr>
          <a:xfrm>
            <a:off x="8591489" y="460443"/>
            <a:ext cx="2995128" cy="5658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800" dirty="0">
                <a:latin typeface="Helvetica Neue" panose="02000503000000020004" pitchFamily="2" charset="0"/>
                <a:ea typeface="Calibri" panose="020F0502020204030204" pitchFamily="34" charset="0"/>
                <a:cs typeface="Calibri" panose="020F0502020204030204" pitchFamily="34" charset="0"/>
              </a:rPr>
              <a:t>IEEE ICNP 2024</a:t>
            </a:r>
          </a:p>
        </p:txBody>
      </p:sp>
      <p:pic>
        <p:nvPicPr>
          <p:cNvPr id="9" name="Picture 8">
            <a:extLst>
              <a:ext uri="{FF2B5EF4-FFF2-40B4-BE49-F238E27FC236}">
                <a16:creationId xmlns:a16="http://schemas.microsoft.com/office/drawing/2014/main" id="{0CDA26C1-F7DA-FF99-93D9-F96A77F58366}"/>
              </a:ext>
            </a:extLst>
          </p:cNvPr>
          <p:cNvPicPr>
            <a:picLocks noChangeAspect="1"/>
          </p:cNvPicPr>
          <p:nvPr/>
        </p:nvPicPr>
        <p:blipFill>
          <a:blip r:embed="rId6">
            <a:clrChange>
              <a:clrFrom>
                <a:srgbClr val="CFCCCD">
                  <a:alpha val="81961"/>
                </a:srgbClr>
              </a:clrFrom>
              <a:clrTo>
                <a:srgbClr val="CFCCCD">
                  <a:alpha val="0"/>
                </a:srgbClr>
              </a:clrTo>
            </a:clrChange>
            <a:lum bright="70000" contrast="-70000"/>
            <a:extLst>
              <a:ext uri="{BEBA8EAE-BF5A-486C-A8C5-ECC9F3942E4B}">
                <a14:imgProps xmlns:a14="http://schemas.microsoft.com/office/drawing/2010/main">
                  <a14:imgLayer r:embed="rId7">
                    <a14:imgEffect>
                      <a14:backgroundRemoval t="3376" b="94515" l="4430" r="96835">
                        <a14:foregroundMark x1="24895" y1="9916" x2="24895" y2="9916"/>
                        <a14:foregroundMark x1="24895" y1="9916" x2="24895" y2="9916"/>
                        <a14:foregroundMark x1="26793" y1="9705" x2="32700" y2="6962"/>
                        <a14:foregroundMark x1="40295" y1="3797" x2="43227" y2="4192"/>
                        <a14:foregroundMark x1="46562" y1="59113" x2="47359" y2="61848"/>
                        <a14:foregroundMark x1="44090" y1="50633" x2="44213" y2="51055"/>
                        <a14:foregroundMark x1="43967" y1="50211" x2="44090" y2="50633"/>
                        <a14:foregroundMark x1="43844" y1="49789" x2="43967" y2="50211"/>
                        <a14:foregroundMark x1="43721" y1="49367" x2="43844" y2="49789"/>
                        <a14:foregroundMark x1="43660" y1="49156" x2="43721" y2="49367"/>
                        <a14:foregroundMark x1="43139" y1="47370" x2="43204" y2="47594"/>
                        <a14:foregroundMark x1="41879" y1="43050" x2="42121" y2="43879"/>
                        <a14:foregroundMark x1="22774" y1="77301" x2="22918" y2="78600"/>
                        <a14:foregroundMark x1="21048" y1="61643" x2="21214" y2="63149"/>
                        <a14:foregroundMark x1="17905" y1="33122" x2="17928" y2="33333"/>
                        <a14:foregroundMark x1="17859" y1="32700" x2="17905" y2="33122"/>
                        <a14:foregroundMark x1="17812" y1="32278" x2="17859" y2="32700"/>
                        <a14:foregroundMark x1="17766" y1="31857" x2="17812" y2="32278"/>
                        <a14:foregroundMark x1="17743" y1="31646" x2="17766" y2="31857"/>
                        <a14:foregroundMark x1="17649" y1="30802" x2="17743" y2="31646"/>
                        <a14:foregroundMark x1="17439" y1="28903" x2="17649" y2="30802"/>
                        <a14:foregroundMark x1="17416" y1="28692" x2="17439" y2="28903"/>
                        <a14:foregroundMark x1="17393" y1="28481" x2="17416" y2="28692"/>
                        <a14:foregroundMark x1="17370" y1="28270" x2="17393" y2="28481"/>
                        <a14:foregroundMark x1="17347" y1="28059" x2="17370" y2="28270"/>
                        <a14:foregroundMark x1="17300" y1="27637" x2="17347" y2="28059"/>
                        <a14:foregroundMark x1="11116" y1="28059" x2="11083" y2="28270"/>
                        <a14:foregroundMark x1="11181" y1="27637" x2="11116" y2="28059"/>
                        <a14:foregroundMark x1="5063" y1="44937" x2="5174" y2="45408"/>
                        <a14:foregroundMark x1="49771" y1="73569" x2="49156" y2="75105"/>
                        <a14:foregroundMark x1="54410" y1="61970" x2="54224" y2="62435"/>
                        <a14:foregroundMark x1="58216" y1="52456" x2="57685" y2="53784"/>
                        <a14:foregroundMark x1="62394" y1="42012" x2="62220" y2="42448"/>
                        <a14:foregroundMark x1="21564" y1="79536" x2="22398" y2="80233"/>
                        <a14:foregroundMark x1="21087" y1="79137" x2="21564" y2="79536"/>
                        <a14:foregroundMark x1="57831" y1="91522" x2="58228" y2="91561"/>
                        <a14:foregroundMark x1="41864" y1="89967" x2="43762" y2="90152"/>
                        <a14:foregroundMark x1="39681" y1="89755" x2="40157" y2="89801"/>
                        <a14:foregroundMark x1="25738" y1="88397" x2="27930" y2="88610"/>
                        <a14:foregroundMark x1="58571" y1="90026" x2="59332" y2="89847"/>
                        <a14:foregroundMark x1="39451" y1="94515" x2="41255" y2="94092"/>
                        <a14:foregroundMark x1="96529" y1="43874" x2="96835" y2="44726"/>
                        <a14:foregroundMark x1="88819" y1="22363" x2="90290" y2="26466"/>
                        <a14:foregroundMark x1="27637" y1="16456" x2="27637" y2="16456"/>
                        <a14:foregroundMark x1="39451" y1="11181" x2="39451" y2="11181"/>
                        <a14:foregroundMark x1="39451" y1="8650" x2="39451" y2="8650"/>
                        <a14:foregroundMark x1="44726" y1="8228" x2="44726" y2="8228"/>
                        <a14:foregroundMark x1="45359" y1="8228" x2="45359" y2="8228"/>
                        <a14:foregroundMark x1="44515" y1="7384" x2="44515" y2="7384"/>
                        <a14:foregroundMark x1="44684" y1="8228" x2="44726" y2="8439"/>
                        <a14:foregroundMark x1="44515" y1="7384" x2="44684" y2="8228"/>
                        <a14:foregroundMark x1="44093" y1="6329" x2="44093" y2="6329"/>
                        <a14:foregroundMark x1="44304" y1="7173" x2="44304" y2="7173"/>
                        <a14:foregroundMark x1="44515" y1="8228" x2="44515" y2="8650"/>
                        <a14:foregroundMark x1="44515" y1="7595" x2="44515" y2="8228"/>
                        <a14:foregroundMark x1="42405" y1="10338" x2="42405" y2="10338"/>
                        <a14:foregroundMark x1="42827" y1="10759" x2="42827" y2="10759"/>
                        <a14:foregroundMark x1="42405" y1="10338" x2="42405" y2="10338"/>
                        <a14:foregroundMark x1="66456" y1="82068" x2="66456" y2="83122"/>
                        <a14:foregroundMark x1="77637" y1="77637" x2="77637" y2="77637"/>
                        <a14:foregroundMark x1="45570" y1="10759" x2="45570" y2="10759"/>
                        <a14:foregroundMark x1="45570" y1="12236" x2="45992" y2="13502"/>
                        <a14:foregroundMark x1="44726" y1="8228" x2="44726" y2="8861"/>
                        <a14:foregroundMark x1="44726" y1="7595" x2="44726" y2="8228"/>
                        <a14:foregroundMark x1="45016" y1="10549" x2="45042" y2="10759"/>
                        <a14:foregroundMark x1="44990" y1="10338" x2="45016" y2="10549"/>
                        <a14:foregroundMark x1="44937" y1="9916" x2="44990" y2="10338"/>
                        <a14:foregroundMark x1="44805" y1="8861" x2="44937" y2="9916"/>
                        <a14:foregroundMark x1="44726" y1="8228" x2="44805" y2="8861"/>
                        <a14:foregroundMark x1="56118" y1="7384" x2="58228" y2="7384"/>
                        <a14:foregroundMark x1="58228" y1="7384" x2="60759" y2="7384"/>
                        <a14:foregroundMark x1="55485" y1="6751" x2="55485" y2="7384"/>
                        <a14:foregroundMark x1="55274" y1="7806" x2="55274" y2="8017"/>
                        <a14:foregroundMark x1="55274" y1="7384" x2="55274" y2="7806"/>
                        <a14:foregroundMark x1="55274" y1="8861" x2="55274" y2="9072"/>
                        <a14:foregroundMark x1="55274" y1="8439" x2="55274" y2="8861"/>
                        <a14:foregroundMark x1="55274" y1="8228" x2="55274" y2="8439"/>
                        <a14:foregroundMark x1="55274" y1="8017" x2="55274" y2="8228"/>
                        <a14:foregroundMark x1="58560" y1="11392" x2="58017" y2="12658"/>
                        <a14:foregroundMark x1="58650" y1="11181" x2="58560" y2="11392"/>
                        <a14:foregroundMark x1="59283" y1="9705" x2="58650" y2="11181"/>
                        <a14:foregroundMark x1="56962" y1="13502" x2="55074" y2="13938"/>
                        <a14:foregroundMark x1="58228" y1="14557" x2="60069" y2="14557"/>
                        <a14:foregroundMark x1="61076" y1="14768" x2="61603" y2="14979"/>
                        <a14:foregroundMark x1="60759" y1="14979" x2="61181" y2="15190"/>
                        <a14:foregroundMark x1="59916" y1="14557" x2="60032" y2="14615"/>
                        <a14:foregroundMark x1="60760" y1="14979" x2="62025" y2="15401"/>
                        <a14:foregroundMark x1="53774" y1="14135" x2="53376" y2="14135"/>
                        <a14:foregroundMark x1="70253" y1="14346" x2="69831" y2="15190"/>
                        <a14:foregroundMark x1="70605" y1="18143" x2="70464" y2="18565"/>
                        <a14:foregroundMark x1="70886" y1="17300" x2="70605" y2="18143"/>
                        <a14:foregroundMark x1="72574" y1="18143" x2="72574" y2="18565"/>
                        <a14:foregroundMark x1="72574" y1="17722" x2="72574" y2="18143"/>
                        <a14:foregroundMark x1="67511" y1="17089" x2="67511" y2="17089"/>
                        <a14:foregroundMark x1="85443" y1="24262" x2="86076" y2="25316"/>
                        <a14:foregroundMark x1="87426" y1="26793" x2="87764" y2="27637"/>
                        <a14:foregroundMark x1="87342" y1="26582" x2="87426" y2="26793"/>
                        <a14:foregroundMark x1="88819" y1="29747" x2="89241" y2="30591"/>
                        <a14:foregroundMark x1="88608" y1="29325" x2="88819" y2="29747"/>
                        <a14:foregroundMark x1="88467" y1="29747" x2="88608" y2="29958"/>
                        <a14:foregroundMark x1="87905" y1="28903" x2="88467" y2="29747"/>
                        <a14:foregroundMark x1="87764" y1="28692" x2="87905" y2="28903"/>
                        <a14:foregroundMark x1="87905" y1="28903" x2="88186" y2="29536"/>
                        <a14:foregroundMark x1="87811" y1="28692" x2="87905" y2="28903"/>
                        <a14:foregroundMark x1="87624" y1="28270" x2="87811" y2="28692"/>
                        <a14:foregroundMark x1="87530" y1="28059" x2="87624" y2="28270"/>
                        <a14:foregroundMark x1="87342" y1="27637" x2="87530" y2="28059"/>
                        <a14:foregroundMark x1="89241" y1="30380" x2="89241" y2="31224"/>
                        <a14:foregroundMark x1="44093" y1="15190" x2="45148" y2="14768"/>
                        <a14:foregroundMark x1="78861" y1="29325" x2="79114" y2="29747"/>
                        <a14:foregroundMark x1="78735" y1="29114" x2="78861" y2="29325"/>
                        <a14:foregroundMark x1="78608" y1="28903" x2="78735" y2="29114"/>
                        <a14:foregroundMark x1="78481" y1="28692" x2="78608" y2="28903"/>
                        <a14:foregroundMark x1="81910" y1="32489" x2="82068" y2="32700"/>
                        <a14:foregroundMark x1="81435" y1="31857" x2="81910" y2="32489"/>
                        <a14:foregroundMark x1="80802" y1="31013" x2="81435" y2="31857"/>
                        <a14:foregroundMark x1="82489" y1="33544" x2="82700" y2="33755"/>
                        <a14:foregroundMark x1="82067" y1="33122" x2="82489" y2="33544"/>
                        <a14:foregroundMark x1="81435" y1="32489" x2="82067" y2="33122"/>
                        <a14:foregroundMark x1="83360" y1="35021" x2="83544" y2="35232"/>
                        <a14:foregroundMark x1="82806" y1="34388" x2="83360" y2="35021"/>
                        <a14:foregroundMark x1="82622" y1="34177" x2="82806" y2="34388"/>
                        <a14:foregroundMark x1="82437" y1="33966" x2="82622" y2="34177"/>
                        <a14:foregroundMark x1="82068" y1="33544" x2="82437" y2="33966"/>
                        <a14:foregroundMark x1="30169" y1="82278" x2="30169" y2="82278"/>
                        <a14:foregroundMark x1="34177" y1="86076" x2="34177" y2="86076"/>
                        <a14:foregroundMark x1="33966" y1="87553" x2="33966" y2="87553"/>
                        <a14:foregroundMark x1="33966" y1="87975" x2="33966" y2="87975"/>
                        <a14:foregroundMark x1="59072" y1="9072" x2="59072" y2="9072"/>
                        <a14:foregroundMark x1="58650" y1="9283" x2="58650" y2="9283"/>
                        <a14:foregroundMark x1="61181" y1="16245" x2="61181" y2="16245"/>
                        <a14:foregroundMark x1="61814" y1="15612" x2="61814" y2="15612"/>
                        <a14:foregroundMark x1="61603" y1="16034" x2="61603" y2="16034"/>
                        <a14:foregroundMark x1="61814" y1="15823" x2="61814" y2="15823"/>
                        <a14:foregroundMark x1="60338" y1="14768" x2="60338" y2="14768"/>
                        <a14:foregroundMark x1="61181" y1="15401" x2="61181" y2="15401"/>
                        <a14:foregroundMark x1="61814" y1="15823" x2="61814" y2="15823"/>
                        <a14:foregroundMark x1="72363" y1="21941" x2="72363" y2="21941"/>
                        <a14:foregroundMark x1="81013" y1="28692" x2="81013" y2="28692"/>
                        <a14:foregroundMark x1="85021" y1="26371" x2="85021" y2="26371"/>
                        <a14:backgroundMark x1="10970" y1="40928" x2="10338" y2="48101"/>
                        <a14:backgroundMark x1="11603" y1="35232" x2="10759" y2="50844"/>
                        <a14:backgroundMark x1="9494" y1="51266" x2="10970" y2="60549"/>
                        <a14:backgroundMark x1="7384" y1="46624" x2="8228" y2="54430"/>
                        <a14:backgroundMark x1="6962" y1="48312" x2="7595" y2="44304"/>
                        <a14:backgroundMark x1="11181" y1="58650" x2="15401" y2="68354"/>
                        <a14:backgroundMark x1="9283" y1="61814" x2="13291" y2="66456"/>
                        <a14:backgroundMark x1="11392" y1="64557" x2="17511" y2="74262"/>
                        <a14:backgroundMark x1="18354" y1="67089" x2="22363" y2="73418"/>
                        <a14:backgroundMark x1="20675" y1="64979" x2="21097" y2="66456"/>
                        <a14:backgroundMark x1="22363" y1="54008" x2="29536" y2="68987"/>
                        <a14:backgroundMark x1="24473" y1="56329" x2="23207" y2="41772"/>
                        <a14:backgroundMark x1="20886" y1="56962" x2="21308" y2="47890"/>
                        <a14:backgroundMark x1="22152" y1="55274" x2="21730" y2="46624"/>
                        <a14:backgroundMark x1="22152" y1="44726" x2="23207" y2="55696"/>
                        <a14:backgroundMark x1="27848" y1="46414" x2="35654" y2="51688"/>
                        <a14:backgroundMark x1="37553" y1="58650" x2="39451" y2="62236"/>
                        <a14:backgroundMark x1="40928" y1="61392" x2="45570" y2="56118"/>
                        <a14:backgroundMark x1="30380" y1="37764" x2="35021" y2="41139"/>
                        <a14:backgroundMark x1="20886" y1="21730" x2="20886" y2="22996"/>
                        <a14:backgroundMark x1="20886" y1="20253" x2="22574" y2="25738"/>
                        <a14:backgroundMark x1="17511" y1="27426" x2="17511" y2="27426"/>
                        <a14:backgroundMark x1="17511" y1="27426" x2="17511" y2="27426"/>
                        <a14:backgroundMark x1="14979" y1="30802" x2="14979" y2="30802"/>
                        <a14:backgroundMark x1="14979" y1="30802" x2="14979" y2="30802"/>
                        <a14:backgroundMark x1="17089" y1="28059" x2="17089" y2="28059"/>
                        <a14:backgroundMark x1="17089" y1="28059" x2="17089" y2="28059"/>
                        <a14:backgroundMark x1="17722" y1="28059" x2="17722" y2="28059"/>
                        <a14:backgroundMark x1="17722" y1="28059" x2="17722" y2="28059"/>
                        <a14:backgroundMark x1="17089" y1="27426" x2="17089" y2="27426"/>
                        <a14:backgroundMark x1="17089" y1="27426" x2="17089" y2="27426"/>
                        <a14:backgroundMark x1="17722" y1="28481" x2="17722" y2="28481"/>
                        <a14:backgroundMark x1="17722" y1="28481" x2="17722" y2="28481"/>
                        <a14:backgroundMark x1="17511" y1="28692" x2="17511" y2="28692"/>
                        <a14:backgroundMark x1="17511" y1="28692" x2="17511" y2="28692"/>
                        <a14:backgroundMark x1="9494" y1="32700" x2="9494" y2="32700"/>
                        <a14:backgroundMark x1="10970" y1="32911" x2="10970" y2="32911"/>
                        <a14:backgroundMark x1="11181" y1="30169" x2="11181" y2="30169"/>
                        <a14:backgroundMark x1="11181" y1="30169" x2="11181" y2="30169"/>
                        <a14:backgroundMark x1="11181" y1="30169" x2="11181" y2="30169"/>
                        <a14:backgroundMark x1="11181" y1="30169" x2="10759" y2="36709"/>
                        <a14:backgroundMark x1="11814" y1="29958" x2="11814" y2="29958"/>
                        <a14:backgroundMark x1="11814" y1="29958" x2="11814" y2="29958"/>
                        <a14:backgroundMark x1="11814" y1="28059" x2="11814" y2="28059"/>
                        <a14:backgroundMark x1="11814" y1="28059" x2="11814" y2="28059"/>
                        <a14:backgroundMark x1="10549" y1="29536" x2="10549" y2="29536"/>
                        <a14:backgroundMark x1="10549" y1="29536" x2="10549" y2="29536"/>
                        <a14:backgroundMark x1="10759" y1="28481" x2="10759" y2="28481"/>
                        <a14:backgroundMark x1="10759" y1="28481" x2="10759" y2="28481"/>
                        <a14:backgroundMark x1="10970" y1="29114" x2="10970" y2="29114"/>
                        <a14:backgroundMark x1="10970" y1="29114" x2="10970" y2="29114"/>
                        <a14:backgroundMark x1="11181" y1="27426" x2="11181" y2="27426"/>
                        <a14:backgroundMark x1="11181" y1="27426" x2="11181" y2="27426"/>
                        <a14:backgroundMark x1="11181" y1="28059" x2="11181" y2="28059"/>
                        <a14:backgroundMark x1="11181" y1="28059" x2="11181" y2="28059"/>
                        <a14:backgroundMark x1="11181" y1="28270" x2="11181" y2="31646"/>
                        <a14:backgroundMark x1="19198" y1="34810" x2="19198" y2="34810"/>
                        <a14:backgroundMark x1="19198" y1="34810" x2="19198" y2="34810"/>
                        <a14:backgroundMark x1="19620" y1="34388" x2="15401" y2="49156"/>
                        <a14:backgroundMark x1="18354" y1="33122" x2="18354" y2="33122"/>
                        <a14:backgroundMark x1="17511" y1="33122" x2="17511" y2="33122"/>
                        <a14:backgroundMark x1="17511" y1="33122" x2="17511" y2="33122"/>
                        <a14:backgroundMark x1="17722" y1="33755" x2="17722" y2="33755"/>
                        <a14:backgroundMark x1="17722" y1="33755" x2="17722" y2="33755"/>
                        <a14:backgroundMark x1="18354" y1="34177" x2="18354" y2="34177"/>
                        <a14:backgroundMark x1="17932" y1="32278" x2="17932" y2="32278"/>
                        <a14:backgroundMark x1="17932" y1="32278" x2="17932" y2="32278"/>
                        <a14:backgroundMark x1="17089" y1="70464" x2="18565" y2="76160"/>
                        <a14:backgroundMark x1="19198" y1="74051" x2="23629" y2="76371"/>
                        <a14:backgroundMark x1="26793" y1="75105" x2="29325" y2="76371"/>
                        <a14:backgroundMark x1="30380" y1="78059" x2="34388" y2="79325"/>
                        <a14:backgroundMark x1="27171" y1="82278" x2="26160" y2="85021"/>
                        <a14:backgroundMark x1="27637" y1="81013" x2="27171" y2="82278"/>
                        <a14:backgroundMark x1="22996" y1="79536" x2="22996" y2="79536"/>
                        <a14:backgroundMark x1="45992" y1="66456" x2="50844" y2="67089"/>
                        <a14:backgroundMark x1="50000" y1="80380" x2="55485" y2="80169"/>
                        <a14:backgroundMark x1="51266" y1="67300" x2="55063" y2="66245"/>
                        <a14:backgroundMark x1="47468" y1="64346" x2="50844" y2="64346"/>
                        <a14:backgroundMark x1="50211" y1="70464" x2="50211" y2="70464"/>
                        <a14:backgroundMark x1="50211" y1="70464" x2="50211" y2="70464"/>
                        <a14:backgroundMark x1="47468" y1="69620" x2="50422" y2="71941"/>
                        <a14:backgroundMark x1="87342" y1="48101" x2="86920" y2="64768"/>
                        <a14:backgroundMark x1="86920" y1="41350" x2="86498" y2="70886"/>
                        <a14:backgroundMark x1="86287" y1="71097" x2="82700" y2="74473"/>
                        <a14:backgroundMark x1="86709" y1="43038" x2="85654" y2="37975"/>
                        <a14:backgroundMark x1="87131" y1="45148" x2="86498" y2="37975"/>
                        <a14:backgroundMark x1="92405" y1="44726" x2="88397" y2="36287"/>
                        <a14:backgroundMark x1="85654" y1="43882" x2="82911" y2="39662"/>
                        <a14:backgroundMark x1="36287" y1="26160" x2="53586" y2="23207"/>
                        <a14:backgroundMark x1="53797" y1="22363" x2="69198" y2="26371"/>
                        <a14:backgroundMark x1="64768" y1="26160" x2="75738" y2="31435"/>
                        <a14:backgroundMark x1="38819" y1="47257" x2="42405" y2="48312"/>
                        <a14:backgroundMark x1="41983" y1="39241" x2="42827" y2="33544"/>
                        <a14:backgroundMark x1="38819" y1="40295" x2="41561" y2="38186"/>
                        <a14:backgroundMark x1="55907" y1="33966" x2="63291" y2="35865"/>
                        <a14:backgroundMark x1="63713" y1="38186" x2="74895" y2="39241"/>
                        <a14:backgroundMark x1="63080" y1="35232" x2="67300" y2="35654"/>
                        <a14:backgroundMark x1="56329" y1="18565" x2="58650" y2="20675"/>
                        <a14:backgroundMark x1="50211" y1="86076" x2="52321" y2="88397"/>
                        <a14:backgroundMark x1="48101" y1="90717" x2="54008" y2="90717"/>
                        <a14:backgroundMark x1="48101" y1="93671" x2="54430" y2="92194"/>
                        <a14:backgroundMark x1="63502" y1="54641" x2="65190" y2="61392"/>
                        <a14:backgroundMark x1="61603" y1="46835" x2="55907" y2="50000"/>
                        <a14:backgroundMark x1="51899" y1="55063" x2="54852" y2="57173"/>
                        <a14:backgroundMark x1="56329" y1="56329" x2="59494" y2="61814"/>
                        <a14:backgroundMark x1="44726" y1="51266" x2="44726" y2="57173"/>
                        <a14:backgroundMark x1="34177" y1="13924" x2="34177" y2="13924"/>
                        <a14:backgroundMark x1="37885" y1="86076" x2="37131" y2="87131"/>
                        <a14:backgroundMark x1="38186" y1="85654" x2="37885" y2="86076"/>
                        <a14:backgroundMark x1="32489" y1="82700" x2="33333" y2="83122"/>
                        <a14:backgroundMark x1="36498" y1="89030" x2="38608" y2="90717"/>
                        <a14:backgroundMark x1="32068" y1="89241" x2="34388" y2="89873"/>
                        <a14:backgroundMark x1="34388" y1="89451" x2="35865" y2="89873"/>
                        <a14:backgroundMark x1="28270" y1="88186" x2="30802" y2="89030"/>
                        <a14:backgroundMark x1="46624" y1="91983" x2="46624" y2="91983"/>
                        <a14:backgroundMark x1="46624" y1="91983" x2="46624" y2="91983"/>
                        <a14:backgroundMark x1="45359" y1="92405" x2="45359" y2="92405"/>
                        <a14:backgroundMark x1="45359" y1="92405" x2="45359" y2="92405"/>
                        <a14:backgroundMark x1="50211" y1="9494" x2="50084" y2="10759"/>
                        <a14:backgroundMark x1="80380" y1="20464" x2="79325" y2="22996"/>
                        <a14:backgroundMark x1="34177" y1="12869" x2="36709" y2="15190"/>
                        <a14:backgroundMark x1="64511" y1="16245" x2="66391" y2="16601"/>
                        <a14:backgroundMark x1="63397" y1="16034" x2="64511" y2="16245"/>
                        <a14:backgroundMark x1="61766" y1="15725" x2="63397" y2="16034"/>
                        <a14:backgroundMark x1="47486" y1="13021" x2="53377" y2="14137"/>
                        <a14:backgroundMark x1="49211" y1="8132" x2="50789" y2="8107"/>
                        <a14:backgroundMark x1="34810" y1="10338" x2="40498" y2="10565"/>
                        <a14:backgroundMark x1="49038" y1="7130" x2="51000" y2="7015"/>
                        <a14:backgroundMark x1="41139" y1="7595" x2="44726" y2="7384"/>
                        <a14:backgroundMark x1="83312" y1="35399" x2="84388" y2="36709"/>
                        <a14:backgroundMark x1="79536" y1="30802" x2="80087" y2="31473"/>
                        <a14:backgroundMark x1="89558" y1="31224" x2="92405" y2="36920"/>
                        <a14:backgroundMark x1="91983" y1="37131" x2="94726" y2="44515"/>
                        <a14:backgroundMark x1="83966" y1="40506" x2="86076" y2="42616"/>
                        <a14:backgroundMark x1="62658" y1="85021" x2="62447" y2="88397"/>
                        <a14:backgroundMark x1="42194" y1="92616" x2="46414" y2="92616"/>
                        <a14:backgroundMark x1="60338" y1="88397" x2="63713" y2="88397"/>
                        <a14:backgroundMark x1="63713" y1="89241" x2="65401" y2="88186"/>
                        <a14:backgroundMark x1="93460" y1="35654" x2="93671" y2="37342"/>
                        <a14:backgroundMark x1="75788" y1="31544" x2="76793" y2="33122"/>
                        <a14:backgroundMark x1="39241" y1="36498" x2="40084" y2="37342"/>
                        <a14:backgroundMark x1="39451" y1="35654" x2="40295" y2="36287"/>
                        <a14:backgroundMark x1="22996" y1="79536" x2="24473" y2="80169"/>
                        <a14:backgroundMark x1="8017" y1="62236" x2="9705" y2="63713"/>
                        <a14:backgroundMark x1="6329" y1="45992" x2="6329" y2="48945"/>
                        <a14:backgroundMark x1="8017" y1="60759" x2="8861" y2="63502"/>
                        <a14:backgroundMark x1="20253" y1="63502" x2="21308" y2="66245"/>
                        <a14:backgroundMark x1="6118" y1="45359" x2="6329" y2="49367"/>
                        <a14:backgroundMark x1="17932" y1="33333" x2="17932" y2="35443"/>
                        <a14:backgroundMark x1="53797" y1="89030" x2="54430" y2="92194"/>
                        <a14:backgroundMark x1="59705" y1="88819" x2="60759" y2="86709"/>
                        <a14:backgroundMark x1="47046" y1="91139" x2="49156" y2="91139"/>
                        <a14:backgroundMark x1="41983" y1="88819" x2="41983" y2="88819"/>
                        <a14:backgroundMark x1="42194" y1="89241" x2="42194" y2="89241"/>
                        <a14:backgroundMark x1="42194" y1="89241" x2="42194" y2="89241"/>
                        <a14:backgroundMark x1="42827" y1="86498" x2="42827" y2="89451"/>
                        <a14:backgroundMark x1="41139" y1="89030" x2="41983" y2="89873"/>
                        <a14:backgroundMark x1="60127" y1="87764" x2="59494" y2="89451"/>
                        <a14:backgroundMark x1="62658" y1="88186" x2="65401" y2="89451"/>
                        <a14:backgroundMark x1="24051" y1="80380" x2="22996" y2="80380"/>
                        <a14:backgroundMark x1="51477" y1="71519" x2="49578" y2="73418"/>
                        <a14:backgroundMark x1="56751" y1="75527" x2="52110" y2="79114"/>
                        <a14:backgroundMark x1="61814" y1="88397" x2="59072" y2="89030"/>
                        <a14:backgroundMark x1="34388" y1="90506" x2="32068" y2="90084"/>
                        <a14:backgroundMark x1="33333" y1="89873" x2="33333" y2="89662"/>
                        <a14:backgroundMark x1="36709" y1="91561" x2="32911" y2="89451"/>
                        <a14:backgroundMark x1="42194" y1="88397" x2="42827" y2="89030"/>
                        <a14:backgroundMark x1="60338" y1="88186" x2="59072" y2="89662"/>
                        <a14:backgroundMark x1="35865" y1="89662" x2="32068" y2="90084"/>
                        <a14:backgroundMark x1="37764" y1="39241" x2="40506" y2="39241"/>
                        <a14:backgroundMark x1="37975" y1="38608" x2="43671" y2="40928"/>
                        <a14:backgroundMark x1="56751" y1="54008" x2="56962" y2="56540"/>
                        <a14:backgroundMark x1="59705" y1="46414" x2="62869" y2="45781"/>
                        <a14:backgroundMark x1="55907" y1="65823" x2="51477" y2="63502"/>
                        <a14:backgroundMark x1="48945" y1="63502" x2="46835" y2="65401"/>
                        <a14:backgroundMark x1="48734" y1="63080" x2="46624" y2="64768"/>
                        <a14:backgroundMark x1="55485" y1="64768" x2="52532" y2="63924"/>
                        <a14:backgroundMark x1="46835" y1="56329" x2="44937" y2="57384"/>
                        <a14:backgroundMark x1="44093" y1="49789" x2="44093" y2="49789"/>
                        <a14:backgroundMark x1="42827" y1="48945" x2="42827" y2="48945"/>
                        <a14:backgroundMark x1="43882" y1="49156" x2="43882" y2="49156"/>
                        <a14:backgroundMark x1="43460" y1="48523" x2="43460" y2="48523"/>
                        <a14:backgroundMark x1="43460" y1="49367" x2="43460" y2="49367"/>
                        <a14:backgroundMark x1="44093" y1="49789" x2="44093" y2="49789"/>
                        <a14:backgroundMark x1="43460" y1="49789" x2="43460" y2="49789"/>
                        <a14:backgroundMark x1="43460" y1="50633" x2="43460" y2="50633"/>
                        <a14:backgroundMark x1="44304" y1="50633" x2="44304" y2="50633"/>
                        <a14:backgroundMark x1="43882" y1="50633" x2="43882" y2="50633"/>
                        <a14:backgroundMark x1="44304" y1="51477" x2="44304" y2="55274"/>
                        <a14:backgroundMark x1="42405" y1="48945" x2="42405" y2="48945"/>
                        <a14:backgroundMark x1="43038" y1="48101" x2="43038" y2="48101"/>
                        <a14:backgroundMark x1="42827" y1="48312" x2="43038" y2="49367"/>
                        <a14:backgroundMark x1="43460" y1="49156" x2="43460" y2="49156"/>
                        <a14:backgroundMark x1="43671" y1="50211" x2="43671" y2="50211"/>
                        <a14:backgroundMark x1="44093" y1="50633" x2="44093" y2="50633"/>
                        <a14:backgroundMark x1="44304" y1="51055" x2="44304" y2="52110"/>
                        <a14:backgroundMark x1="43882" y1="50211" x2="43882" y2="50211"/>
                        <a14:backgroundMark x1="42405" y1="48101" x2="42405" y2="48101"/>
                        <a14:backgroundMark x1="42827" y1="48312" x2="42827" y2="48312"/>
                        <a14:backgroundMark x1="43671" y1="48101" x2="43671" y2="48101"/>
                        <a14:backgroundMark x1="43671" y1="48101" x2="43671" y2="48101"/>
                        <a14:backgroundMark x1="43038" y1="48101" x2="43038" y2="48101"/>
                        <a14:backgroundMark x1="43038" y1="48101" x2="43038" y2="48101"/>
                        <a14:backgroundMark x1="42827" y1="47890" x2="43882" y2="48945"/>
                        <a14:backgroundMark x1="43249" y1="47679" x2="43249" y2="47679"/>
                        <a14:backgroundMark x1="43249" y1="47679" x2="43249" y2="47679"/>
                        <a14:backgroundMark x1="43249" y1="47679" x2="43249" y2="47679"/>
                        <a14:backgroundMark x1="43249" y1="47679" x2="43249" y2="47679"/>
                        <a14:backgroundMark x1="18143" y1="33122" x2="18143" y2="33122"/>
                        <a14:backgroundMark x1="17722" y1="33122" x2="17722" y2="33122"/>
                        <a14:backgroundMark x1="17722" y1="32700" x2="17722" y2="32700"/>
                        <a14:backgroundMark x1="18143" y1="31857" x2="18143" y2="31857"/>
                        <a14:backgroundMark x1="17300" y1="28692" x2="17300" y2="28692"/>
                        <a14:backgroundMark x1="17511" y1="28903" x2="17511" y2="28903"/>
                        <a14:backgroundMark x1="17511" y1="28270" x2="17511" y2="28270"/>
                        <a14:backgroundMark x1="18143" y1="31646" x2="18143" y2="31646"/>
                        <a14:backgroundMark x1="43038" y1="47890" x2="43038" y2="47890"/>
                        <a14:backgroundMark x1="43038" y1="47679" x2="43038" y2="47679"/>
                        <a14:backgroundMark x1="58650" y1="90084" x2="58650" y2="90084"/>
                        <a14:backgroundMark x1="58228" y1="90295" x2="58228" y2="90295"/>
                        <a14:backgroundMark x1="59283" y1="90295" x2="59283" y2="90295"/>
                        <a14:backgroundMark x1="59705" y1="89451" x2="59705" y2="89451"/>
                        <a14:backgroundMark x1="42405" y1="89873" x2="42405" y2="89873"/>
                        <a14:backgroundMark x1="42827" y1="89873" x2="42827" y2="89873"/>
                        <a14:backgroundMark x1="42827" y1="90084" x2="42827" y2="90084"/>
                        <a14:backgroundMark x1="42194" y1="89662" x2="42194" y2="89662"/>
                        <a14:backgroundMark x1="43038" y1="90084" x2="43038" y2="90084"/>
                        <a14:backgroundMark x1="22363" y1="77004" x2="22363" y2="77004"/>
                        <a14:backgroundMark x1="22996" y1="77215" x2="22996" y2="77215"/>
                        <a14:backgroundMark x1="43882" y1="9916" x2="43882" y2="9916"/>
                        <a14:backgroundMark x1="44515" y1="10759" x2="44515" y2="11814"/>
                        <a14:backgroundMark x1="41139" y1="10338" x2="41139" y2="10338"/>
                        <a14:backgroundMark x1="67722" y1="84599" x2="67722" y2="84599"/>
                        <a14:backgroundMark x1="67722" y1="84599" x2="67722" y2="84599"/>
                        <a14:backgroundMark x1="74895" y1="77637" x2="74895" y2="77637"/>
                        <a14:backgroundMark x1="74895" y1="77637" x2="74895" y2="77637"/>
                        <a14:backgroundMark x1="78059" y1="80169" x2="78059" y2="80169"/>
                        <a14:backgroundMark x1="78059" y1="80169" x2="78059" y2="80169"/>
                        <a14:backgroundMark x1="54008" y1="13080" x2="54008" y2="13080"/>
                        <a14:backgroundMark x1="54430" y1="13291" x2="54430" y2="13291"/>
                        <a14:backgroundMark x1="54430" y1="13291" x2="54430" y2="13291"/>
                        <a14:backgroundMark x1="54852" y1="13080" x2="54852" y2="13080"/>
                        <a14:backgroundMark x1="54852" y1="13080" x2="54852" y2="13080"/>
                        <a14:backgroundMark x1="54219" y1="13291" x2="54852" y2="13080"/>
                        <a14:backgroundMark x1="54641" y1="13502" x2="54641" y2="13502"/>
                        <a14:backgroundMark x1="54430" y1="13291" x2="55485" y2="13291"/>
                        <a14:backgroundMark x1="57384" y1="11181" x2="57384" y2="11181"/>
                        <a14:backgroundMark x1="57384" y1="11181" x2="57384" y2="11181"/>
                        <a14:backgroundMark x1="56118" y1="9072" x2="56118" y2="9072"/>
                        <a14:backgroundMark x1="56118" y1="9072" x2="56118" y2="9072"/>
                        <a14:backgroundMark x1="55063" y1="8861" x2="55063" y2="8861"/>
                        <a14:backgroundMark x1="55063" y1="8861" x2="55063" y2="8861"/>
                        <a14:backgroundMark x1="56329" y1="7806" x2="56329" y2="7806"/>
                        <a14:backgroundMark x1="56329" y1="7806" x2="56329" y2="7806"/>
                        <a14:backgroundMark x1="58228" y1="8439" x2="58228" y2="8439"/>
                        <a14:backgroundMark x1="58228" y1="8439" x2="58228" y2="8439"/>
                        <a14:backgroundMark x1="58650" y1="9283" x2="58650" y2="9283"/>
                        <a14:backgroundMark x1="58650" y1="9283" x2="58650" y2="9283"/>
                        <a14:backgroundMark x1="61392" y1="14557" x2="61392" y2="14557"/>
                        <a14:backgroundMark x1="61392" y1="14557" x2="61392" y2="14557"/>
                        <a14:backgroundMark x1="60549" y1="13924" x2="60549" y2="13924"/>
                        <a14:backgroundMark x1="60549" y1="13924" x2="60549" y2="13924"/>
                        <a14:backgroundMark x1="62025" y1="14979" x2="62025" y2="14979"/>
                        <a14:backgroundMark x1="62025" y1="14979" x2="62025" y2="14979"/>
                        <a14:backgroundMark x1="58228" y1="14979" x2="58228" y2="14979"/>
                        <a14:backgroundMark x1="57806" y1="14557" x2="57806" y2="14557"/>
                        <a14:backgroundMark x1="52532" y1="13924" x2="52532" y2="13924"/>
                        <a14:backgroundMark x1="55696" y1="13080" x2="55696" y2="13080"/>
                        <a14:backgroundMark x1="55696" y1="13080" x2="55696" y2="13080"/>
                        <a14:backgroundMark x1="55907" y1="13080" x2="55907" y2="13080"/>
                        <a14:backgroundMark x1="53376" y1="14135" x2="53376" y2="14135"/>
                        <a14:backgroundMark x1="41983" y1="10549" x2="41983" y2="10549"/>
                        <a14:backgroundMark x1="41983" y1="9916" x2="41983" y2="9916"/>
                        <a14:backgroundMark x1="42405" y1="9916" x2="42405" y2="9916"/>
                        <a14:backgroundMark x1="41139" y1="8228" x2="41139" y2="8228"/>
                        <a14:backgroundMark x1="41139" y1="8861" x2="41139" y2="8861"/>
                        <a14:backgroundMark x1="39451" y1="14346" x2="39451" y2="14346"/>
                        <a14:backgroundMark x1="59705" y1="13924" x2="59705" y2="13924"/>
                        <a14:backgroundMark x1="61181" y1="14768" x2="61181" y2="14768"/>
                        <a14:backgroundMark x1="60338" y1="14135" x2="61392" y2="14135"/>
                        <a14:backgroundMark x1="58439" y1="13924" x2="58439" y2="13924"/>
                        <a14:backgroundMark x1="56118" y1="12869" x2="56118" y2="12869"/>
                        <a14:backgroundMark x1="55485" y1="13080" x2="55485" y2="13080"/>
                        <a14:backgroundMark x1="57595" y1="8228" x2="57595" y2="8228"/>
                        <a14:backgroundMark x1="55063" y1="9072" x2="55063" y2="9072"/>
                        <a14:backgroundMark x1="72574" y1="13291" x2="72574" y2="13291"/>
                        <a14:backgroundMark x1="71730" y1="14135" x2="71730" y2="14135"/>
                        <a14:backgroundMark x1="69409" y1="16667" x2="69409" y2="16667"/>
                        <a14:backgroundMark x1="70253" y1="17089" x2="70253" y2="17089"/>
                        <a14:backgroundMark x1="70464" y1="17300" x2="70464" y2="17300"/>
                        <a14:backgroundMark x1="73207" y1="16667" x2="73207" y2="16667"/>
                        <a14:backgroundMark x1="72785" y1="16034" x2="72785" y2="16034"/>
                        <a14:backgroundMark x1="76371" y1="16878" x2="76371" y2="16878"/>
                        <a14:backgroundMark x1="77004" y1="17089" x2="77004" y2="17089"/>
                        <a14:backgroundMark x1="71730" y1="19198" x2="71730" y2="19198"/>
                        <a14:backgroundMark x1="72785" y1="20464" x2="72785" y2="20464"/>
                        <a14:backgroundMark x1="71097" y1="19409" x2="71097" y2="19409"/>
                        <a14:backgroundMark x1="85021" y1="28903" x2="85021" y2="28903"/>
                        <a14:backgroundMark x1="84599" y1="28270" x2="84599" y2="28270"/>
                        <a14:backgroundMark x1="85865" y1="26793" x2="85865" y2="26793"/>
                        <a14:backgroundMark x1="85232" y1="25738" x2="85232" y2="25738"/>
                        <a14:backgroundMark x1="87342" y1="28903" x2="87342" y2="28903"/>
                        <a14:backgroundMark x1="87131" y1="28692" x2="87131" y2="28692"/>
                        <a14:backgroundMark x1="86709" y1="28059" x2="86709" y2="28059"/>
                        <a14:backgroundMark x1="32068" y1="89030" x2="32068" y2="89030"/>
                        <a14:backgroundMark x1="31224" y1="88608" x2="31224" y2="88608"/>
                        <a14:backgroundMark x1="34704" y1="87553" x2="36920" y2="86287"/>
                        <a14:backgroundMark x1="33965" y1="87975" x2="34704" y2="87553"/>
                        <a14:backgroundMark x1="31013" y1="89662" x2="33965" y2="87975"/>
                        <a14:backgroundMark x1="29325" y1="88186" x2="31857" y2="88186"/>
                        <a14:backgroundMark x1="81646" y1="31857" x2="81646" y2="31857"/>
                        <a14:backgroundMark x1="84599" y1="31857" x2="84599" y2="31857"/>
                        <a14:backgroundMark x1="87975" y1="29747" x2="87975" y2="29747"/>
                        <a14:backgroundMark x1="80591" y1="28692" x2="80591" y2="28692"/>
                        <a14:backgroundMark x1="82278" y1="27848" x2="82278" y2="27848"/>
                        <a14:backgroundMark x1="82700" y1="33544" x2="82700" y2="33544"/>
                        <a14:backgroundMark x1="82278" y1="32489" x2="82278" y2="32489"/>
                        <a14:backgroundMark x1="84177" y1="35021" x2="84177" y2="35021"/>
                        <a14:backgroundMark x1="83755" y1="35021" x2="83755" y2="35021"/>
                        <a14:backgroundMark x1="71730" y1="18143" x2="71730" y2="18143"/>
                        <a14:backgroundMark x1="72574" y1="17300" x2="72574" y2="17300"/>
                        <a14:backgroundMark x1="55696" y1="11392" x2="55696" y2="11392"/>
                        <a14:backgroundMark x1="82489" y1="28903" x2="82489" y2="28903"/>
                        <a14:backgroundMark x1="83755" y1="26160" x2="83755" y2="26160"/>
                        <a14:backgroundMark x1="78059" y1="29114" x2="78059" y2="29114"/>
                        <a14:backgroundMark x1="83755" y1="26582" x2="83755" y2="26582"/>
                        <a14:backgroundMark x1="83544" y1="34388" x2="83544" y2="34388"/>
                        <a14:backgroundMark x1="82489" y1="33544" x2="82489" y2="33544"/>
                        <a14:backgroundMark x1="82278" y1="33122" x2="82278" y2="33122"/>
                        <a14:backgroundMark x1="83544" y1="34177" x2="83544" y2="34177"/>
                        <a14:backgroundMark x1="83333" y1="34177" x2="83333" y2="34177"/>
                        <a14:backgroundMark x1="82700" y1="33966" x2="82700" y2="33966"/>
                        <a14:backgroundMark x1="78481" y1="29325" x2="78481" y2="29325"/>
                        <a14:backgroundMark x1="78692" y1="30169" x2="78692" y2="30169"/>
                        <a14:backgroundMark x1="78692" y1="29747" x2="78692" y2="29747"/>
                        <a14:backgroundMark x1="77848" y1="28903" x2="77848" y2="28903"/>
                        <a14:backgroundMark x1="86920" y1="31435" x2="86920" y2="31435"/>
                        <a14:backgroundMark x1="69831" y1="20253" x2="69831" y2="20253"/>
                      </a14:backgroundRemoval>
                    </a14:imgEffect>
                  </a14:imgLayer>
                </a14:imgProps>
              </a:ext>
              <a:ext uri="{28A0092B-C50C-407E-A947-70E740481C1C}">
                <a14:useLocalDpi xmlns:a14="http://schemas.microsoft.com/office/drawing/2010/main" val="0"/>
              </a:ext>
            </a:extLst>
          </a:blip>
          <a:stretch>
            <a:fillRect/>
          </a:stretch>
        </p:blipFill>
        <p:spPr>
          <a:xfrm>
            <a:off x="7233495" y="5477367"/>
            <a:ext cx="851028" cy="851028"/>
          </a:xfrm>
          <a:prstGeom prst="rect">
            <a:avLst/>
          </a:prstGeom>
        </p:spPr>
      </p:pic>
      <p:grpSp>
        <p:nvGrpSpPr>
          <p:cNvPr id="18" name="Group 17">
            <a:extLst>
              <a:ext uri="{FF2B5EF4-FFF2-40B4-BE49-F238E27FC236}">
                <a16:creationId xmlns:a16="http://schemas.microsoft.com/office/drawing/2014/main" id="{769CB95F-238A-356B-6B65-A391E1D8721A}"/>
              </a:ext>
            </a:extLst>
          </p:cNvPr>
          <p:cNvGrpSpPr/>
          <p:nvPr/>
        </p:nvGrpSpPr>
        <p:grpSpPr>
          <a:xfrm>
            <a:off x="8158619" y="5331571"/>
            <a:ext cx="3437329" cy="1065986"/>
            <a:chOff x="7797608" y="4597813"/>
            <a:chExt cx="3437329" cy="1065986"/>
          </a:xfrm>
        </p:grpSpPr>
        <p:grpSp>
          <p:nvGrpSpPr>
            <p:cNvPr id="15" name="Group 14">
              <a:extLst>
                <a:ext uri="{FF2B5EF4-FFF2-40B4-BE49-F238E27FC236}">
                  <a16:creationId xmlns:a16="http://schemas.microsoft.com/office/drawing/2014/main" id="{5D8EEC21-0317-C179-7E9C-1B48AD38031A}"/>
                </a:ext>
              </a:extLst>
            </p:cNvPr>
            <p:cNvGrpSpPr/>
            <p:nvPr/>
          </p:nvGrpSpPr>
          <p:grpSpPr>
            <a:xfrm>
              <a:off x="7797608" y="4597813"/>
              <a:ext cx="2144694" cy="1065986"/>
              <a:chOff x="8248952" y="4862272"/>
              <a:chExt cx="2144694" cy="1065986"/>
            </a:xfrm>
          </p:grpSpPr>
          <p:pic>
            <p:nvPicPr>
              <p:cNvPr id="11" name="Picture 10">
                <a:extLst>
                  <a:ext uri="{FF2B5EF4-FFF2-40B4-BE49-F238E27FC236}">
                    <a16:creationId xmlns:a16="http://schemas.microsoft.com/office/drawing/2014/main" id="{7B56939F-AF1C-ECB2-8C9A-C9AC90EF9A4B}"/>
                  </a:ext>
                </a:extLst>
              </p:cNvPr>
              <p:cNvPicPr>
                <a:picLocks noChangeAspect="1"/>
              </p:cNvPicPr>
              <p:nvPr/>
            </p:nvPicPr>
            <p:blipFill>
              <a:blip r:embed="rId8">
                <a:clrChange>
                  <a:clrFrom>
                    <a:srgbClr val="003875"/>
                  </a:clrFrom>
                  <a:clrTo>
                    <a:srgbClr val="003875">
                      <a:alpha val="0"/>
                    </a:srgbClr>
                  </a:clrTo>
                </a:clrChange>
                <a:extLst>
                  <a:ext uri="{28A0092B-C50C-407E-A947-70E740481C1C}">
                    <a14:useLocalDpi xmlns:a14="http://schemas.microsoft.com/office/drawing/2010/main" val="0"/>
                  </a:ext>
                </a:extLst>
              </a:blip>
              <a:srcRect l="40102" t="17583" r="40760" b="45976"/>
              <a:stretch/>
            </p:blipFill>
            <p:spPr>
              <a:xfrm>
                <a:off x="8248952" y="4862272"/>
                <a:ext cx="839755" cy="1065986"/>
              </a:xfrm>
              <a:prstGeom prst="rect">
                <a:avLst/>
              </a:prstGeom>
            </p:spPr>
          </p:pic>
          <p:pic>
            <p:nvPicPr>
              <p:cNvPr id="14" name="Picture 13">
                <a:extLst>
                  <a:ext uri="{FF2B5EF4-FFF2-40B4-BE49-F238E27FC236}">
                    <a16:creationId xmlns:a16="http://schemas.microsoft.com/office/drawing/2014/main" id="{B5090E5C-82A7-8ECF-7620-84D5FC141C4D}"/>
                  </a:ext>
                </a:extLst>
              </p:cNvPr>
              <p:cNvPicPr>
                <a:picLocks noChangeAspect="1"/>
              </p:cNvPicPr>
              <p:nvPr/>
            </p:nvPicPr>
            <p:blipFill>
              <a:blip r:embed="rId8">
                <a:clrChange>
                  <a:clrFrom>
                    <a:srgbClr val="003875"/>
                  </a:clrFrom>
                  <a:clrTo>
                    <a:srgbClr val="003875">
                      <a:alpha val="0"/>
                    </a:srgbClr>
                  </a:clrTo>
                </a:clrChange>
                <a:extLst>
                  <a:ext uri="{28A0092B-C50C-407E-A947-70E740481C1C}">
                    <a14:useLocalDpi xmlns:a14="http://schemas.microsoft.com/office/drawing/2010/main" val="0"/>
                  </a:ext>
                </a:extLst>
              </a:blip>
              <a:srcRect l="30095" t="51326" r="29877" b="37079"/>
              <a:stretch/>
            </p:blipFill>
            <p:spPr>
              <a:xfrm>
                <a:off x="9012507" y="5002307"/>
                <a:ext cx="1381139" cy="266700"/>
              </a:xfrm>
              <a:prstGeom prst="rect">
                <a:avLst/>
              </a:prstGeom>
            </p:spPr>
          </p:pic>
        </p:grpSp>
        <p:pic>
          <p:nvPicPr>
            <p:cNvPr id="16" name="Picture 15">
              <a:extLst>
                <a:ext uri="{FF2B5EF4-FFF2-40B4-BE49-F238E27FC236}">
                  <a16:creationId xmlns:a16="http://schemas.microsoft.com/office/drawing/2014/main" id="{1723885A-4A9E-691C-4921-B985B368A20D}"/>
                </a:ext>
              </a:extLst>
            </p:cNvPr>
            <p:cNvPicPr>
              <a:picLocks noChangeAspect="1"/>
            </p:cNvPicPr>
            <p:nvPr/>
          </p:nvPicPr>
          <p:blipFill>
            <a:blip r:embed="rId8">
              <a:clrChange>
                <a:clrFrom>
                  <a:srgbClr val="003875"/>
                </a:clrFrom>
                <a:clrTo>
                  <a:srgbClr val="003875">
                    <a:alpha val="0"/>
                  </a:srgbClr>
                </a:clrTo>
              </a:clrChange>
              <a:extLst>
                <a:ext uri="{28A0092B-C50C-407E-A947-70E740481C1C}">
                  <a14:useLocalDpi xmlns:a14="http://schemas.microsoft.com/office/drawing/2010/main" val="0"/>
                </a:ext>
              </a:extLst>
            </a:blip>
            <a:srcRect l="11664" t="60993" r="11287" b="29671"/>
            <a:stretch/>
          </p:blipFill>
          <p:spPr>
            <a:xfrm>
              <a:off x="8576403" y="5020181"/>
              <a:ext cx="2658534" cy="214759"/>
            </a:xfrm>
            <a:prstGeom prst="rect">
              <a:avLst/>
            </a:prstGeom>
          </p:spPr>
        </p:pic>
        <p:pic>
          <p:nvPicPr>
            <p:cNvPr id="17" name="Picture 16">
              <a:extLst>
                <a:ext uri="{FF2B5EF4-FFF2-40B4-BE49-F238E27FC236}">
                  <a16:creationId xmlns:a16="http://schemas.microsoft.com/office/drawing/2014/main" id="{E83DE16A-093D-7360-4454-5C9F3B0ED434}"/>
                </a:ext>
              </a:extLst>
            </p:cNvPr>
            <p:cNvPicPr>
              <a:picLocks noChangeAspect="1"/>
            </p:cNvPicPr>
            <p:nvPr/>
          </p:nvPicPr>
          <p:blipFill>
            <a:blip r:embed="rId8">
              <a:clrChange>
                <a:clrFrom>
                  <a:srgbClr val="003875"/>
                </a:clrFrom>
                <a:clrTo>
                  <a:srgbClr val="003875">
                    <a:alpha val="0"/>
                  </a:srgbClr>
                </a:clrTo>
              </a:clrChange>
              <a:extLst>
                <a:ext uri="{28A0092B-C50C-407E-A947-70E740481C1C}">
                  <a14:useLocalDpi xmlns:a14="http://schemas.microsoft.com/office/drawing/2010/main" val="0"/>
                </a:ext>
              </a:extLst>
            </a:blip>
            <a:srcRect l="11664" t="69657" r="11287" b="18024"/>
            <a:stretch/>
          </p:blipFill>
          <p:spPr>
            <a:xfrm>
              <a:off x="8415779" y="5272808"/>
              <a:ext cx="2658534" cy="283377"/>
            </a:xfrm>
            <a:prstGeom prst="rect">
              <a:avLst/>
            </a:prstGeom>
          </p:spPr>
        </p:pic>
      </p:grpSp>
      <p:grpSp>
        <p:nvGrpSpPr>
          <p:cNvPr id="8" name="图形 10">
            <a:extLst>
              <a:ext uri="{FF2B5EF4-FFF2-40B4-BE49-F238E27FC236}">
                <a16:creationId xmlns:a16="http://schemas.microsoft.com/office/drawing/2014/main" id="{E135ECAA-00C1-FD45-E985-9F17EF751B60}"/>
              </a:ext>
            </a:extLst>
          </p:cNvPr>
          <p:cNvGrpSpPr/>
          <p:nvPr/>
        </p:nvGrpSpPr>
        <p:grpSpPr>
          <a:xfrm rot="1911398" flipH="1">
            <a:off x="-6739926" y="733355"/>
            <a:ext cx="18785954" cy="9463205"/>
            <a:chOff x="1364551" y="1662116"/>
            <a:chExt cx="9464325" cy="3530151"/>
          </a:xfrm>
          <a:noFill/>
        </p:grpSpPr>
        <p:sp>
          <p:nvSpPr>
            <p:cNvPr id="10" name="任意多边形: 形状 36">
              <a:extLst>
                <a:ext uri="{FF2B5EF4-FFF2-40B4-BE49-F238E27FC236}">
                  <a16:creationId xmlns:a16="http://schemas.microsoft.com/office/drawing/2014/main" id="{11EDE374-5427-72A7-6172-73F6E706F960}"/>
                </a:ext>
              </a:extLst>
            </p:cNvPr>
            <p:cNvSpPr/>
            <p:nvPr/>
          </p:nvSpPr>
          <p:spPr>
            <a:xfrm>
              <a:off x="1364551" y="3777993"/>
              <a:ext cx="9464325" cy="1414274"/>
            </a:xfrm>
            <a:custGeom>
              <a:avLst/>
              <a:gdLst>
                <a:gd name="connsiteX0" fmla="*/ 0 w 9464325"/>
                <a:gd name="connsiteY0" fmla="*/ 1414275 h 1414274"/>
                <a:gd name="connsiteX1" fmla="*/ 3078766 w 9464325"/>
                <a:gd name="connsiteY1" fmla="*/ 426056 h 1414274"/>
                <a:gd name="connsiteX2" fmla="*/ 6081522 w 9464325"/>
                <a:gd name="connsiteY2" fmla="*/ 920213 h 1414274"/>
                <a:gd name="connsiteX3" fmla="*/ 9464326 w 9464325"/>
                <a:gd name="connsiteY3" fmla="*/ 46008 h 1414274"/>
              </a:gdLst>
              <a:ahLst/>
              <a:cxnLst>
                <a:cxn ang="0">
                  <a:pos x="connsiteX0" y="connsiteY0"/>
                </a:cxn>
                <a:cxn ang="0">
                  <a:pos x="connsiteX1" y="connsiteY1"/>
                </a:cxn>
                <a:cxn ang="0">
                  <a:pos x="connsiteX2" y="connsiteY2"/>
                </a:cxn>
                <a:cxn ang="0">
                  <a:pos x="connsiteX3" y="connsiteY3"/>
                </a:cxn>
              </a:cxnLst>
              <a:rect l="l" t="t" r="r" b="b"/>
              <a:pathLst>
                <a:path w="9464325" h="1414274">
                  <a:moveTo>
                    <a:pt x="0" y="1414275"/>
                  </a:moveTo>
                  <a:cubicBezTo>
                    <a:pt x="0" y="1414275"/>
                    <a:pt x="1824419" y="312042"/>
                    <a:pt x="3078766" y="426056"/>
                  </a:cubicBezTo>
                  <a:cubicBezTo>
                    <a:pt x="4184618" y="526545"/>
                    <a:pt x="4763834" y="1160910"/>
                    <a:pt x="6081522" y="920213"/>
                  </a:cubicBezTo>
                  <a:cubicBezTo>
                    <a:pt x="7029831" y="746953"/>
                    <a:pt x="8235410" y="-220025"/>
                    <a:pt x="9464326" y="46008"/>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12" name="任意多边形: 形状 37">
              <a:extLst>
                <a:ext uri="{FF2B5EF4-FFF2-40B4-BE49-F238E27FC236}">
                  <a16:creationId xmlns:a16="http://schemas.microsoft.com/office/drawing/2014/main" id="{ABA73B27-A986-D7EF-A6DC-8233A99DC7D5}"/>
                </a:ext>
              </a:extLst>
            </p:cNvPr>
            <p:cNvSpPr/>
            <p:nvPr/>
          </p:nvSpPr>
          <p:spPr>
            <a:xfrm>
              <a:off x="1385887" y="3686296"/>
              <a:ext cx="9428702" cy="1351094"/>
            </a:xfrm>
            <a:custGeom>
              <a:avLst/>
              <a:gdLst>
                <a:gd name="connsiteX0" fmla="*/ 0 w 9428702"/>
                <a:gd name="connsiteY0" fmla="*/ 1351095 h 1351094"/>
                <a:gd name="connsiteX1" fmla="*/ 3014282 w 9428702"/>
                <a:gd name="connsiteY1" fmla="*/ 411263 h 1351094"/>
                <a:gd name="connsiteX2" fmla="*/ 6063139 w 9428702"/>
                <a:gd name="connsiteY2" fmla="*/ 975619 h 1351094"/>
                <a:gd name="connsiteX3" fmla="*/ 9428702 w 9428702"/>
                <a:gd name="connsiteY3" fmla="*/ 43788 h 1351094"/>
              </a:gdLst>
              <a:ahLst/>
              <a:cxnLst>
                <a:cxn ang="0">
                  <a:pos x="connsiteX0" y="connsiteY0"/>
                </a:cxn>
                <a:cxn ang="0">
                  <a:pos x="connsiteX1" y="connsiteY1"/>
                </a:cxn>
                <a:cxn ang="0">
                  <a:pos x="connsiteX2" y="connsiteY2"/>
                </a:cxn>
                <a:cxn ang="0">
                  <a:pos x="connsiteX3" y="connsiteY3"/>
                </a:cxn>
              </a:cxnLst>
              <a:rect l="l" t="t" r="r" b="b"/>
              <a:pathLst>
                <a:path w="9428702" h="1351094">
                  <a:moveTo>
                    <a:pt x="0" y="1351095"/>
                  </a:moveTo>
                  <a:cubicBezTo>
                    <a:pt x="0" y="1351095"/>
                    <a:pt x="1769840" y="284390"/>
                    <a:pt x="3014282" y="411263"/>
                  </a:cubicBezTo>
                  <a:cubicBezTo>
                    <a:pt x="4125754" y="528516"/>
                    <a:pt x="4762024" y="1211934"/>
                    <a:pt x="6063139" y="975619"/>
                  </a:cubicBezTo>
                  <a:cubicBezTo>
                    <a:pt x="7011639" y="803788"/>
                    <a:pt x="8199692" y="-222245"/>
                    <a:pt x="9428702" y="43788"/>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13" name="任意多边形: 形状 38">
              <a:extLst>
                <a:ext uri="{FF2B5EF4-FFF2-40B4-BE49-F238E27FC236}">
                  <a16:creationId xmlns:a16="http://schemas.microsoft.com/office/drawing/2014/main" id="{03A3AC1D-6034-DBB3-7006-A348CC86AD24}"/>
                </a:ext>
              </a:extLst>
            </p:cNvPr>
            <p:cNvSpPr/>
            <p:nvPr/>
          </p:nvSpPr>
          <p:spPr>
            <a:xfrm>
              <a:off x="1407128" y="3594367"/>
              <a:ext cx="9392983" cy="1288052"/>
            </a:xfrm>
            <a:custGeom>
              <a:avLst/>
              <a:gdLst>
                <a:gd name="connsiteX0" fmla="*/ 0 w 9392983"/>
                <a:gd name="connsiteY0" fmla="*/ 1288053 h 1288052"/>
                <a:gd name="connsiteX1" fmla="*/ 2949798 w 9392983"/>
                <a:gd name="connsiteY1" fmla="*/ 396513 h 1288052"/>
                <a:gd name="connsiteX2" fmla="*/ 6044661 w 9392983"/>
                <a:gd name="connsiteY2" fmla="*/ 1031163 h 1288052"/>
                <a:gd name="connsiteX3" fmla="*/ 9392983 w 9392983"/>
                <a:gd name="connsiteY3" fmla="*/ 41802 h 1288052"/>
              </a:gdLst>
              <a:ahLst/>
              <a:cxnLst>
                <a:cxn ang="0">
                  <a:pos x="connsiteX0" y="connsiteY0"/>
                </a:cxn>
                <a:cxn ang="0">
                  <a:pos x="connsiteX1" y="connsiteY1"/>
                </a:cxn>
                <a:cxn ang="0">
                  <a:pos x="connsiteX2" y="connsiteY2"/>
                </a:cxn>
                <a:cxn ang="0">
                  <a:pos x="connsiteX3" y="connsiteY3"/>
                </a:cxn>
              </a:cxnLst>
              <a:rect l="l" t="t" r="r" b="b"/>
              <a:pathLst>
                <a:path w="9392983" h="1288052">
                  <a:moveTo>
                    <a:pt x="0" y="1288053"/>
                  </a:moveTo>
                  <a:cubicBezTo>
                    <a:pt x="0" y="1288053"/>
                    <a:pt x="1715643" y="252780"/>
                    <a:pt x="2949798" y="396513"/>
                  </a:cubicBezTo>
                  <a:cubicBezTo>
                    <a:pt x="4067270" y="526719"/>
                    <a:pt x="4760119" y="1263002"/>
                    <a:pt x="6044661" y="1031163"/>
                  </a:cubicBezTo>
                  <a:cubicBezTo>
                    <a:pt x="6993446" y="860666"/>
                    <a:pt x="8163973" y="-224327"/>
                    <a:pt x="9392983" y="41802"/>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19" name="任意多边形: 形状 39">
              <a:extLst>
                <a:ext uri="{FF2B5EF4-FFF2-40B4-BE49-F238E27FC236}">
                  <a16:creationId xmlns:a16="http://schemas.microsoft.com/office/drawing/2014/main" id="{2746D3B8-F93B-0F0C-CB56-2F21C62695C5}"/>
                </a:ext>
              </a:extLst>
            </p:cNvPr>
            <p:cNvSpPr/>
            <p:nvPr/>
          </p:nvSpPr>
          <p:spPr>
            <a:xfrm>
              <a:off x="1428464" y="3502412"/>
              <a:ext cx="9357169" cy="1225130"/>
            </a:xfrm>
            <a:custGeom>
              <a:avLst/>
              <a:gdLst>
                <a:gd name="connsiteX0" fmla="*/ 0 w 9357169"/>
                <a:gd name="connsiteY0" fmla="*/ 1225131 h 1225130"/>
                <a:gd name="connsiteX1" fmla="*/ 2885218 w 9357169"/>
                <a:gd name="connsiteY1" fmla="*/ 381978 h 1225130"/>
                <a:gd name="connsiteX2" fmla="*/ 6026182 w 9357169"/>
                <a:gd name="connsiteY2" fmla="*/ 1086923 h 1225130"/>
                <a:gd name="connsiteX3" fmla="*/ 9357169 w 9357169"/>
                <a:gd name="connsiteY3" fmla="*/ 39935 h 1225130"/>
              </a:gdLst>
              <a:ahLst/>
              <a:cxnLst>
                <a:cxn ang="0">
                  <a:pos x="connsiteX0" y="connsiteY0"/>
                </a:cxn>
                <a:cxn ang="0">
                  <a:pos x="connsiteX1" y="connsiteY1"/>
                </a:cxn>
                <a:cxn ang="0">
                  <a:pos x="connsiteX2" y="connsiteY2"/>
                </a:cxn>
                <a:cxn ang="0">
                  <a:pos x="connsiteX3" y="connsiteY3"/>
                </a:cxn>
              </a:cxnLst>
              <a:rect l="l" t="t" r="r" b="b"/>
              <a:pathLst>
                <a:path w="9357169" h="1225130">
                  <a:moveTo>
                    <a:pt x="0" y="1225131"/>
                  </a:moveTo>
                  <a:cubicBezTo>
                    <a:pt x="0" y="1225131"/>
                    <a:pt x="1661255" y="223672"/>
                    <a:pt x="2885218" y="381978"/>
                  </a:cubicBezTo>
                  <a:cubicBezTo>
                    <a:pt x="4008596" y="527330"/>
                    <a:pt x="4758214" y="1314190"/>
                    <a:pt x="6026182" y="1086923"/>
                  </a:cubicBezTo>
                  <a:cubicBezTo>
                    <a:pt x="6975158" y="917855"/>
                    <a:pt x="8128254" y="-226098"/>
                    <a:pt x="9357169" y="39935"/>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20" name="任意多边形: 形状 40">
              <a:extLst>
                <a:ext uri="{FF2B5EF4-FFF2-40B4-BE49-F238E27FC236}">
                  <a16:creationId xmlns:a16="http://schemas.microsoft.com/office/drawing/2014/main" id="{68CFBA04-ED04-EF99-EE8F-2BBC2FA728E2}"/>
                </a:ext>
              </a:extLst>
            </p:cNvPr>
            <p:cNvSpPr/>
            <p:nvPr/>
          </p:nvSpPr>
          <p:spPr>
            <a:xfrm>
              <a:off x="1449800" y="3410088"/>
              <a:ext cx="9321545" cy="1180334"/>
            </a:xfrm>
            <a:custGeom>
              <a:avLst/>
              <a:gdLst>
                <a:gd name="connsiteX0" fmla="*/ 0 w 9321545"/>
                <a:gd name="connsiteY0" fmla="*/ 1162484 h 1180334"/>
                <a:gd name="connsiteX1" fmla="*/ 2820734 w 9321545"/>
                <a:gd name="connsiteY1" fmla="*/ 367717 h 1180334"/>
                <a:gd name="connsiteX2" fmla="*/ 6007799 w 9321545"/>
                <a:gd name="connsiteY2" fmla="*/ 1142862 h 1180334"/>
                <a:gd name="connsiteX3" fmla="*/ 9321546 w 9321545"/>
                <a:gd name="connsiteY3" fmla="*/ 38248 h 1180334"/>
              </a:gdLst>
              <a:ahLst/>
              <a:cxnLst>
                <a:cxn ang="0">
                  <a:pos x="connsiteX0" y="connsiteY0"/>
                </a:cxn>
                <a:cxn ang="0">
                  <a:pos x="connsiteX1" y="connsiteY1"/>
                </a:cxn>
                <a:cxn ang="0">
                  <a:pos x="connsiteX2" y="connsiteY2"/>
                </a:cxn>
                <a:cxn ang="0">
                  <a:pos x="connsiteX3" y="connsiteY3"/>
                </a:cxn>
              </a:cxnLst>
              <a:rect l="l" t="t" r="r" b="b"/>
              <a:pathLst>
                <a:path w="9321545" h="1180334">
                  <a:moveTo>
                    <a:pt x="0" y="1162484"/>
                  </a:moveTo>
                  <a:cubicBezTo>
                    <a:pt x="0" y="1162484"/>
                    <a:pt x="1606868" y="195125"/>
                    <a:pt x="2820734" y="367717"/>
                  </a:cubicBezTo>
                  <a:cubicBezTo>
                    <a:pt x="3949922" y="528309"/>
                    <a:pt x="4756309" y="1365747"/>
                    <a:pt x="6007799" y="1142862"/>
                  </a:cubicBezTo>
                  <a:cubicBezTo>
                    <a:pt x="6957060" y="975222"/>
                    <a:pt x="8092536" y="-227785"/>
                    <a:pt x="9321546" y="38248"/>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21" name="任意多边形: 形状 41">
              <a:extLst>
                <a:ext uri="{FF2B5EF4-FFF2-40B4-BE49-F238E27FC236}">
                  <a16:creationId xmlns:a16="http://schemas.microsoft.com/office/drawing/2014/main" id="{E5A14C50-538E-ABC5-5D2D-F2B24259283C}"/>
                </a:ext>
              </a:extLst>
            </p:cNvPr>
            <p:cNvSpPr/>
            <p:nvPr/>
          </p:nvSpPr>
          <p:spPr>
            <a:xfrm>
              <a:off x="1471040" y="3317886"/>
              <a:ext cx="9285732" cy="1233216"/>
            </a:xfrm>
            <a:custGeom>
              <a:avLst/>
              <a:gdLst>
                <a:gd name="connsiteX0" fmla="*/ 0 w 9285732"/>
                <a:gd name="connsiteY0" fmla="*/ 1099808 h 1233216"/>
                <a:gd name="connsiteX1" fmla="*/ 2756249 w 9285732"/>
                <a:gd name="connsiteY1" fmla="*/ 353429 h 1233216"/>
                <a:gd name="connsiteX2" fmla="*/ 5989320 w 9285732"/>
                <a:gd name="connsiteY2" fmla="*/ 1198869 h 1233216"/>
                <a:gd name="connsiteX3" fmla="*/ 9285732 w 9285732"/>
                <a:gd name="connsiteY3" fmla="*/ 36723 h 1233216"/>
              </a:gdLst>
              <a:ahLst/>
              <a:cxnLst>
                <a:cxn ang="0">
                  <a:pos x="connsiteX0" y="connsiteY0"/>
                </a:cxn>
                <a:cxn ang="0">
                  <a:pos x="connsiteX1" y="connsiteY1"/>
                </a:cxn>
                <a:cxn ang="0">
                  <a:pos x="connsiteX2" y="connsiteY2"/>
                </a:cxn>
                <a:cxn ang="0">
                  <a:pos x="connsiteX3" y="connsiteY3"/>
                </a:cxn>
              </a:cxnLst>
              <a:rect l="l" t="t" r="r" b="b"/>
              <a:pathLst>
                <a:path w="9285732" h="1233216">
                  <a:moveTo>
                    <a:pt x="0" y="1099808"/>
                  </a:moveTo>
                  <a:cubicBezTo>
                    <a:pt x="0" y="1099808"/>
                    <a:pt x="1552575" y="166739"/>
                    <a:pt x="2756249" y="353429"/>
                  </a:cubicBezTo>
                  <a:cubicBezTo>
                    <a:pt x="3891344" y="529547"/>
                    <a:pt x="4754499" y="1417277"/>
                    <a:pt x="5989320" y="1198869"/>
                  </a:cubicBezTo>
                  <a:cubicBezTo>
                    <a:pt x="6938772" y="1032562"/>
                    <a:pt x="8056817" y="-229405"/>
                    <a:pt x="9285732" y="36723"/>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22" name="任意多边形: 形状 42">
              <a:extLst>
                <a:ext uri="{FF2B5EF4-FFF2-40B4-BE49-F238E27FC236}">
                  <a16:creationId xmlns:a16="http://schemas.microsoft.com/office/drawing/2014/main" id="{1F9B039F-0962-7EB0-923C-8CBF52852F21}"/>
                </a:ext>
              </a:extLst>
            </p:cNvPr>
            <p:cNvSpPr/>
            <p:nvPr/>
          </p:nvSpPr>
          <p:spPr>
            <a:xfrm>
              <a:off x="1492377" y="3225423"/>
              <a:ext cx="9250108" cy="1286593"/>
            </a:xfrm>
            <a:custGeom>
              <a:avLst/>
              <a:gdLst>
                <a:gd name="connsiteX0" fmla="*/ 0 w 9250108"/>
                <a:gd name="connsiteY0" fmla="*/ 1037395 h 1286593"/>
                <a:gd name="connsiteX1" fmla="*/ 2691765 w 9250108"/>
                <a:gd name="connsiteY1" fmla="*/ 339402 h 1286593"/>
                <a:gd name="connsiteX2" fmla="*/ 5970937 w 9250108"/>
                <a:gd name="connsiteY2" fmla="*/ 1255041 h 1286593"/>
                <a:gd name="connsiteX3" fmla="*/ 9250109 w 9250108"/>
                <a:gd name="connsiteY3" fmla="*/ 35269 h 1286593"/>
              </a:gdLst>
              <a:ahLst/>
              <a:cxnLst>
                <a:cxn ang="0">
                  <a:pos x="connsiteX0" y="connsiteY0"/>
                </a:cxn>
                <a:cxn ang="0">
                  <a:pos x="connsiteX1" y="connsiteY1"/>
                </a:cxn>
                <a:cxn ang="0">
                  <a:pos x="connsiteX2" y="connsiteY2"/>
                </a:cxn>
                <a:cxn ang="0">
                  <a:pos x="connsiteX3" y="connsiteY3"/>
                </a:cxn>
              </a:cxnLst>
              <a:rect l="l" t="t" r="r" b="b"/>
              <a:pathLst>
                <a:path w="9250108" h="1286593">
                  <a:moveTo>
                    <a:pt x="0" y="1037395"/>
                  </a:moveTo>
                  <a:cubicBezTo>
                    <a:pt x="0" y="1037395"/>
                    <a:pt x="1498187" y="138901"/>
                    <a:pt x="2691765" y="339402"/>
                  </a:cubicBezTo>
                  <a:cubicBezTo>
                    <a:pt x="3832765" y="531141"/>
                    <a:pt x="4752594" y="1469067"/>
                    <a:pt x="5970937" y="1255041"/>
                  </a:cubicBezTo>
                  <a:cubicBezTo>
                    <a:pt x="6920675" y="1090163"/>
                    <a:pt x="8021098" y="-230764"/>
                    <a:pt x="9250109" y="35269"/>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23" name="任意多边形: 形状 43">
              <a:extLst>
                <a:ext uri="{FF2B5EF4-FFF2-40B4-BE49-F238E27FC236}">
                  <a16:creationId xmlns:a16="http://schemas.microsoft.com/office/drawing/2014/main" id="{9A592119-1460-3948-D372-2C1DD9077985}"/>
                </a:ext>
              </a:extLst>
            </p:cNvPr>
            <p:cNvSpPr/>
            <p:nvPr/>
          </p:nvSpPr>
          <p:spPr>
            <a:xfrm>
              <a:off x="1513713" y="3132904"/>
              <a:ext cx="9214485" cy="1340243"/>
            </a:xfrm>
            <a:custGeom>
              <a:avLst/>
              <a:gdLst>
                <a:gd name="connsiteX0" fmla="*/ 0 w 9214485"/>
                <a:gd name="connsiteY0" fmla="*/ 974942 h 1340243"/>
                <a:gd name="connsiteX1" fmla="*/ 2627281 w 9214485"/>
                <a:gd name="connsiteY1" fmla="*/ 325337 h 1340243"/>
                <a:gd name="connsiteX2" fmla="*/ 5952554 w 9214485"/>
                <a:gd name="connsiteY2" fmla="*/ 1311270 h 1340243"/>
                <a:gd name="connsiteX3" fmla="*/ 9214485 w 9214485"/>
                <a:gd name="connsiteY3" fmla="*/ 33967 h 1340243"/>
              </a:gdLst>
              <a:ahLst/>
              <a:cxnLst>
                <a:cxn ang="0">
                  <a:pos x="connsiteX0" y="connsiteY0"/>
                </a:cxn>
                <a:cxn ang="0">
                  <a:pos x="connsiteX1" y="connsiteY1"/>
                </a:cxn>
                <a:cxn ang="0">
                  <a:pos x="connsiteX2" y="connsiteY2"/>
                </a:cxn>
                <a:cxn ang="0">
                  <a:pos x="connsiteX3" y="connsiteY3"/>
                </a:cxn>
              </a:cxnLst>
              <a:rect l="l" t="t" r="r" b="b"/>
              <a:pathLst>
                <a:path w="9214485" h="1340243">
                  <a:moveTo>
                    <a:pt x="0" y="974942"/>
                  </a:moveTo>
                  <a:cubicBezTo>
                    <a:pt x="0" y="974942"/>
                    <a:pt x="1443800" y="111120"/>
                    <a:pt x="2627281" y="325337"/>
                  </a:cubicBezTo>
                  <a:cubicBezTo>
                    <a:pt x="3774186" y="532887"/>
                    <a:pt x="4750785" y="1520725"/>
                    <a:pt x="5952554" y="1311270"/>
                  </a:cubicBezTo>
                  <a:cubicBezTo>
                    <a:pt x="6902482" y="1147821"/>
                    <a:pt x="7985474" y="-232161"/>
                    <a:pt x="9214485" y="33967"/>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24" name="任意多边形: 形状 44">
              <a:extLst>
                <a:ext uri="{FF2B5EF4-FFF2-40B4-BE49-F238E27FC236}">
                  <a16:creationId xmlns:a16="http://schemas.microsoft.com/office/drawing/2014/main" id="{C5744A23-3429-F0F6-19BB-B1904326BE43}"/>
                </a:ext>
              </a:extLst>
            </p:cNvPr>
            <p:cNvSpPr/>
            <p:nvPr/>
          </p:nvSpPr>
          <p:spPr>
            <a:xfrm>
              <a:off x="1535048" y="3040331"/>
              <a:ext cx="9178670" cy="1394298"/>
            </a:xfrm>
            <a:custGeom>
              <a:avLst/>
              <a:gdLst>
                <a:gd name="connsiteX0" fmla="*/ 0 w 9178670"/>
                <a:gd name="connsiteY0" fmla="*/ 912638 h 1394298"/>
                <a:gd name="connsiteX1" fmla="*/ 2562797 w 9178670"/>
                <a:gd name="connsiteY1" fmla="*/ 311420 h 1394298"/>
                <a:gd name="connsiteX2" fmla="*/ 5934075 w 9178670"/>
                <a:gd name="connsiteY2" fmla="*/ 1367648 h 1394298"/>
                <a:gd name="connsiteX3" fmla="*/ 9178671 w 9178670"/>
                <a:gd name="connsiteY3" fmla="*/ 32719 h 1394298"/>
              </a:gdLst>
              <a:ahLst/>
              <a:cxnLst>
                <a:cxn ang="0">
                  <a:pos x="connsiteX0" y="connsiteY0"/>
                </a:cxn>
                <a:cxn ang="0">
                  <a:pos x="connsiteX1" y="connsiteY1"/>
                </a:cxn>
                <a:cxn ang="0">
                  <a:pos x="connsiteX2" y="connsiteY2"/>
                </a:cxn>
                <a:cxn ang="0">
                  <a:pos x="connsiteX3" y="connsiteY3"/>
                </a:cxn>
              </a:cxnLst>
              <a:rect l="l" t="t" r="r" b="b"/>
              <a:pathLst>
                <a:path w="9178670" h="1394298">
                  <a:moveTo>
                    <a:pt x="0" y="912638"/>
                  </a:moveTo>
                  <a:cubicBezTo>
                    <a:pt x="0" y="912638"/>
                    <a:pt x="1389412" y="83868"/>
                    <a:pt x="2562797" y="311420"/>
                  </a:cubicBezTo>
                  <a:cubicBezTo>
                    <a:pt x="3715607" y="534972"/>
                    <a:pt x="4748879" y="1572626"/>
                    <a:pt x="5934075" y="1367648"/>
                  </a:cubicBezTo>
                  <a:cubicBezTo>
                    <a:pt x="6884194" y="1205532"/>
                    <a:pt x="7949756" y="-233314"/>
                    <a:pt x="9178671" y="32719"/>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25" name="任意多边形: 形状 45">
              <a:extLst>
                <a:ext uri="{FF2B5EF4-FFF2-40B4-BE49-F238E27FC236}">
                  <a16:creationId xmlns:a16="http://schemas.microsoft.com/office/drawing/2014/main" id="{D66C3F76-013A-FD70-4539-7E69043C3AF1}"/>
                </a:ext>
              </a:extLst>
            </p:cNvPr>
            <p:cNvSpPr/>
            <p:nvPr/>
          </p:nvSpPr>
          <p:spPr>
            <a:xfrm>
              <a:off x="1556289" y="2947464"/>
              <a:ext cx="9142952" cy="1448684"/>
            </a:xfrm>
            <a:custGeom>
              <a:avLst/>
              <a:gdLst>
                <a:gd name="connsiteX0" fmla="*/ 0 w 9142952"/>
                <a:gd name="connsiteY0" fmla="*/ 850534 h 1448684"/>
                <a:gd name="connsiteX1" fmla="*/ 2498217 w 9142952"/>
                <a:gd name="connsiteY1" fmla="*/ 297703 h 1448684"/>
                <a:gd name="connsiteX2" fmla="*/ 5915597 w 9142952"/>
                <a:gd name="connsiteY2" fmla="*/ 1424130 h 1448684"/>
                <a:gd name="connsiteX3" fmla="*/ 9142953 w 9142952"/>
                <a:gd name="connsiteY3" fmla="*/ 31575 h 1448684"/>
              </a:gdLst>
              <a:ahLst/>
              <a:cxnLst>
                <a:cxn ang="0">
                  <a:pos x="connsiteX0" y="connsiteY0"/>
                </a:cxn>
                <a:cxn ang="0">
                  <a:pos x="connsiteX1" y="connsiteY1"/>
                </a:cxn>
                <a:cxn ang="0">
                  <a:pos x="connsiteX2" y="connsiteY2"/>
                </a:cxn>
                <a:cxn ang="0">
                  <a:pos x="connsiteX3" y="connsiteY3"/>
                </a:cxn>
              </a:cxnLst>
              <a:rect l="l" t="t" r="r" b="b"/>
              <a:pathLst>
                <a:path w="9142952" h="1448684">
                  <a:moveTo>
                    <a:pt x="0" y="850534"/>
                  </a:moveTo>
                  <a:cubicBezTo>
                    <a:pt x="0" y="850534"/>
                    <a:pt x="1334929" y="56911"/>
                    <a:pt x="2498217" y="297703"/>
                  </a:cubicBezTo>
                  <a:cubicBezTo>
                    <a:pt x="3656838" y="537448"/>
                    <a:pt x="4746975" y="1624726"/>
                    <a:pt x="5915597" y="1424130"/>
                  </a:cubicBezTo>
                  <a:cubicBezTo>
                    <a:pt x="6866001" y="1263443"/>
                    <a:pt x="7913942" y="-234458"/>
                    <a:pt x="9142953" y="31575"/>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26" name="任意多边形: 形状 46">
              <a:extLst>
                <a:ext uri="{FF2B5EF4-FFF2-40B4-BE49-F238E27FC236}">
                  <a16:creationId xmlns:a16="http://schemas.microsoft.com/office/drawing/2014/main" id="{9AA6D817-3C1C-149A-46D5-A48CF26117E5}"/>
                </a:ext>
              </a:extLst>
            </p:cNvPr>
            <p:cNvSpPr/>
            <p:nvPr/>
          </p:nvSpPr>
          <p:spPr>
            <a:xfrm>
              <a:off x="1577625" y="2854784"/>
              <a:ext cx="9107329" cy="1503233"/>
            </a:xfrm>
            <a:custGeom>
              <a:avLst/>
              <a:gdLst>
                <a:gd name="connsiteX0" fmla="*/ 0 w 9107329"/>
                <a:gd name="connsiteY0" fmla="*/ 788337 h 1503233"/>
                <a:gd name="connsiteX1" fmla="*/ 2433733 w 9107329"/>
                <a:gd name="connsiteY1" fmla="*/ 283893 h 1503233"/>
                <a:gd name="connsiteX2" fmla="*/ 5897214 w 9107329"/>
                <a:gd name="connsiteY2" fmla="*/ 1480614 h 1503233"/>
                <a:gd name="connsiteX3" fmla="*/ 9107329 w 9107329"/>
                <a:gd name="connsiteY3" fmla="*/ 30528 h 1503233"/>
              </a:gdLst>
              <a:ahLst/>
              <a:cxnLst>
                <a:cxn ang="0">
                  <a:pos x="connsiteX0" y="connsiteY0"/>
                </a:cxn>
                <a:cxn ang="0">
                  <a:pos x="connsiteX1" y="connsiteY1"/>
                </a:cxn>
                <a:cxn ang="0">
                  <a:pos x="connsiteX2" y="connsiteY2"/>
                </a:cxn>
                <a:cxn ang="0">
                  <a:pos x="connsiteX3" y="connsiteY3"/>
                </a:cxn>
              </a:cxnLst>
              <a:rect l="l" t="t" r="r" b="b"/>
              <a:pathLst>
                <a:path w="9107329" h="1503233">
                  <a:moveTo>
                    <a:pt x="0" y="788337"/>
                  </a:moveTo>
                  <a:cubicBezTo>
                    <a:pt x="0" y="788337"/>
                    <a:pt x="1280541" y="30147"/>
                    <a:pt x="2433733" y="283893"/>
                  </a:cubicBezTo>
                  <a:cubicBezTo>
                    <a:pt x="3598164" y="540116"/>
                    <a:pt x="4745069" y="1676734"/>
                    <a:pt x="5897214" y="1480614"/>
                  </a:cubicBezTo>
                  <a:cubicBezTo>
                    <a:pt x="6847808" y="1321356"/>
                    <a:pt x="7878318" y="-235600"/>
                    <a:pt x="9107329" y="30528"/>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27" name="任意多边形: 形状 47">
              <a:extLst>
                <a:ext uri="{FF2B5EF4-FFF2-40B4-BE49-F238E27FC236}">
                  <a16:creationId xmlns:a16="http://schemas.microsoft.com/office/drawing/2014/main" id="{BE946754-D607-DE95-F46C-C6F3BE74E626}"/>
                </a:ext>
              </a:extLst>
            </p:cNvPr>
            <p:cNvSpPr/>
            <p:nvPr/>
          </p:nvSpPr>
          <p:spPr>
            <a:xfrm>
              <a:off x="1598961" y="2761788"/>
              <a:ext cx="9071610" cy="1558068"/>
            </a:xfrm>
            <a:custGeom>
              <a:avLst/>
              <a:gdLst>
                <a:gd name="connsiteX0" fmla="*/ 0 w 9071610"/>
                <a:gd name="connsiteY0" fmla="*/ 726362 h 1558068"/>
                <a:gd name="connsiteX1" fmla="*/ 2369248 w 9071610"/>
                <a:gd name="connsiteY1" fmla="*/ 270210 h 1558068"/>
                <a:gd name="connsiteX2" fmla="*/ 5878830 w 9071610"/>
                <a:gd name="connsiteY2" fmla="*/ 1537225 h 1558068"/>
                <a:gd name="connsiteX3" fmla="*/ 9071610 w 9071610"/>
                <a:gd name="connsiteY3" fmla="*/ 29513 h 1558068"/>
              </a:gdLst>
              <a:ahLst/>
              <a:cxnLst>
                <a:cxn ang="0">
                  <a:pos x="connsiteX0" y="connsiteY0"/>
                </a:cxn>
                <a:cxn ang="0">
                  <a:pos x="connsiteX1" y="connsiteY1"/>
                </a:cxn>
                <a:cxn ang="0">
                  <a:pos x="connsiteX2" y="connsiteY2"/>
                </a:cxn>
                <a:cxn ang="0">
                  <a:pos x="connsiteX3" y="connsiteY3"/>
                </a:cxn>
              </a:cxnLst>
              <a:rect l="l" t="t" r="r" b="b"/>
              <a:pathLst>
                <a:path w="9071610" h="1558068">
                  <a:moveTo>
                    <a:pt x="0" y="726362"/>
                  </a:moveTo>
                  <a:cubicBezTo>
                    <a:pt x="0" y="726362"/>
                    <a:pt x="1225963" y="3700"/>
                    <a:pt x="2369248" y="270210"/>
                  </a:cubicBezTo>
                  <a:cubicBezTo>
                    <a:pt x="3539490" y="543006"/>
                    <a:pt x="4743260" y="1728868"/>
                    <a:pt x="5878830" y="1537225"/>
                  </a:cubicBezTo>
                  <a:cubicBezTo>
                    <a:pt x="6829711" y="1379301"/>
                    <a:pt x="7842695" y="-236520"/>
                    <a:pt x="9071610" y="29513"/>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28" name="任意多边形: 形状 48">
              <a:extLst>
                <a:ext uri="{FF2B5EF4-FFF2-40B4-BE49-F238E27FC236}">
                  <a16:creationId xmlns:a16="http://schemas.microsoft.com/office/drawing/2014/main" id="{4F64C45C-AD2B-234E-1665-0B7A0A1BD90C}"/>
                </a:ext>
              </a:extLst>
            </p:cNvPr>
            <p:cNvSpPr/>
            <p:nvPr/>
          </p:nvSpPr>
          <p:spPr>
            <a:xfrm>
              <a:off x="1620202" y="2668806"/>
              <a:ext cx="9035891" cy="1613130"/>
            </a:xfrm>
            <a:custGeom>
              <a:avLst/>
              <a:gdLst>
                <a:gd name="connsiteX0" fmla="*/ 0 w 9035891"/>
                <a:gd name="connsiteY0" fmla="*/ 664467 h 1613130"/>
                <a:gd name="connsiteX1" fmla="*/ 2304764 w 9035891"/>
                <a:gd name="connsiteY1" fmla="*/ 256702 h 1613130"/>
                <a:gd name="connsiteX2" fmla="*/ 5860352 w 9035891"/>
                <a:gd name="connsiteY2" fmla="*/ 1593917 h 1613130"/>
                <a:gd name="connsiteX3" fmla="*/ 9035891 w 9035891"/>
                <a:gd name="connsiteY3" fmla="*/ 28578 h 1613130"/>
              </a:gdLst>
              <a:ahLst/>
              <a:cxnLst>
                <a:cxn ang="0">
                  <a:pos x="connsiteX0" y="connsiteY0"/>
                </a:cxn>
                <a:cxn ang="0">
                  <a:pos x="connsiteX1" y="connsiteY1"/>
                </a:cxn>
                <a:cxn ang="0">
                  <a:pos x="connsiteX2" y="connsiteY2"/>
                </a:cxn>
                <a:cxn ang="0">
                  <a:pos x="connsiteX3" y="connsiteY3"/>
                </a:cxn>
              </a:cxnLst>
              <a:rect l="l" t="t" r="r" b="b"/>
              <a:pathLst>
                <a:path w="9035891" h="1613130">
                  <a:moveTo>
                    <a:pt x="0" y="664467"/>
                  </a:moveTo>
                  <a:cubicBezTo>
                    <a:pt x="0" y="664467"/>
                    <a:pt x="1171480" y="-22381"/>
                    <a:pt x="2304764" y="256702"/>
                  </a:cubicBezTo>
                  <a:cubicBezTo>
                    <a:pt x="3480721" y="546262"/>
                    <a:pt x="4741355" y="1781083"/>
                    <a:pt x="5860352" y="1593917"/>
                  </a:cubicBezTo>
                  <a:cubicBezTo>
                    <a:pt x="6811423" y="1437421"/>
                    <a:pt x="7806880" y="-237455"/>
                    <a:pt x="9035891" y="28578"/>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29" name="任意多边形: 形状 49">
              <a:extLst>
                <a:ext uri="{FF2B5EF4-FFF2-40B4-BE49-F238E27FC236}">
                  <a16:creationId xmlns:a16="http://schemas.microsoft.com/office/drawing/2014/main" id="{6D43DAD4-FC28-39B1-ED49-3DD55DD704F9}"/>
                </a:ext>
              </a:extLst>
            </p:cNvPr>
            <p:cNvSpPr/>
            <p:nvPr/>
          </p:nvSpPr>
          <p:spPr>
            <a:xfrm>
              <a:off x="1641538" y="2575939"/>
              <a:ext cx="9000172" cy="1668302"/>
            </a:xfrm>
            <a:custGeom>
              <a:avLst/>
              <a:gdLst>
                <a:gd name="connsiteX0" fmla="*/ 0 w 9000172"/>
                <a:gd name="connsiteY0" fmla="*/ 602458 h 1668302"/>
                <a:gd name="connsiteX1" fmla="*/ 2240280 w 9000172"/>
                <a:gd name="connsiteY1" fmla="*/ 243080 h 1668302"/>
                <a:gd name="connsiteX2" fmla="*/ 5841968 w 9000172"/>
                <a:gd name="connsiteY2" fmla="*/ 1650589 h 1668302"/>
                <a:gd name="connsiteX3" fmla="*/ 9000172 w 9000172"/>
                <a:gd name="connsiteY3" fmla="*/ 27719 h 1668302"/>
              </a:gdLst>
              <a:ahLst/>
              <a:cxnLst>
                <a:cxn ang="0">
                  <a:pos x="connsiteX0" y="connsiteY0"/>
                </a:cxn>
                <a:cxn ang="0">
                  <a:pos x="connsiteX1" y="connsiteY1"/>
                </a:cxn>
                <a:cxn ang="0">
                  <a:pos x="connsiteX2" y="connsiteY2"/>
                </a:cxn>
                <a:cxn ang="0">
                  <a:pos x="connsiteX3" y="connsiteY3"/>
                </a:cxn>
              </a:cxnLst>
              <a:rect l="l" t="t" r="r" b="b"/>
              <a:pathLst>
                <a:path w="9000172" h="1668302">
                  <a:moveTo>
                    <a:pt x="0" y="602458"/>
                  </a:moveTo>
                  <a:cubicBezTo>
                    <a:pt x="0" y="602458"/>
                    <a:pt x="1116902" y="-48385"/>
                    <a:pt x="2240280" y="243080"/>
                  </a:cubicBezTo>
                  <a:cubicBezTo>
                    <a:pt x="3421952" y="549689"/>
                    <a:pt x="4739545" y="1833279"/>
                    <a:pt x="5841968" y="1650589"/>
                  </a:cubicBezTo>
                  <a:cubicBezTo>
                    <a:pt x="6793325" y="1495522"/>
                    <a:pt x="7771257" y="-238409"/>
                    <a:pt x="9000172" y="27719"/>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30" name="任意多边形: 形状 50">
              <a:extLst>
                <a:ext uri="{FF2B5EF4-FFF2-40B4-BE49-F238E27FC236}">
                  <a16:creationId xmlns:a16="http://schemas.microsoft.com/office/drawing/2014/main" id="{E1C50260-5CC1-449C-0D84-830291A5C8B7}"/>
                </a:ext>
              </a:extLst>
            </p:cNvPr>
            <p:cNvSpPr/>
            <p:nvPr/>
          </p:nvSpPr>
          <p:spPr>
            <a:xfrm>
              <a:off x="1662874" y="2482864"/>
              <a:ext cx="8964548" cy="1723703"/>
            </a:xfrm>
            <a:custGeom>
              <a:avLst/>
              <a:gdLst>
                <a:gd name="connsiteX0" fmla="*/ 0 w 8964548"/>
                <a:gd name="connsiteY0" fmla="*/ 540561 h 1723703"/>
                <a:gd name="connsiteX1" fmla="*/ 2175796 w 8964548"/>
                <a:gd name="connsiteY1" fmla="*/ 229570 h 1723703"/>
                <a:gd name="connsiteX2" fmla="*/ 5823585 w 8964548"/>
                <a:gd name="connsiteY2" fmla="*/ 1707373 h 1723703"/>
                <a:gd name="connsiteX3" fmla="*/ 8964549 w 8964548"/>
                <a:gd name="connsiteY3" fmla="*/ 26878 h 1723703"/>
              </a:gdLst>
              <a:ahLst/>
              <a:cxnLst>
                <a:cxn ang="0">
                  <a:pos x="connsiteX0" y="connsiteY0"/>
                </a:cxn>
                <a:cxn ang="0">
                  <a:pos x="connsiteX1" y="connsiteY1"/>
                </a:cxn>
                <a:cxn ang="0">
                  <a:pos x="connsiteX2" y="connsiteY2"/>
                </a:cxn>
                <a:cxn ang="0">
                  <a:pos x="connsiteX3" y="connsiteY3"/>
                </a:cxn>
              </a:cxnLst>
              <a:rect l="l" t="t" r="r" b="b"/>
              <a:pathLst>
                <a:path w="8964548" h="1723703">
                  <a:moveTo>
                    <a:pt x="0" y="540561"/>
                  </a:moveTo>
                  <a:cubicBezTo>
                    <a:pt x="0" y="540561"/>
                    <a:pt x="1062228" y="-74087"/>
                    <a:pt x="2175796" y="229570"/>
                  </a:cubicBezTo>
                  <a:cubicBezTo>
                    <a:pt x="3363087" y="553420"/>
                    <a:pt x="4737735" y="1885586"/>
                    <a:pt x="5823585" y="1707373"/>
                  </a:cubicBezTo>
                  <a:cubicBezTo>
                    <a:pt x="6775133" y="1553640"/>
                    <a:pt x="7735539" y="-239156"/>
                    <a:pt x="8964549" y="26878"/>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31" name="任意多边形: 形状 51">
              <a:extLst>
                <a:ext uri="{FF2B5EF4-FFF2-40B4-BE49-F238E27FC236}">
                  <a16:creationId xmlns:a16="http://schemas.microsoft.com/office/drawing/2014/main" id="{A0ACBF6F-B22C-3117-D7A8-B9B82C17CBE1}"/>
                </a:ext>
              </a:extLst>
            </p:cNvPr>
            <p:cNvSpPr/>
            <p:nvPr/>
          </p:nvSpPr>
          <p:spPr>
            <a:xfrm>
              <a:off x="1684115" y="2389726"/>
              <a:ext cx="8928829" cy="1779288"/>
            </a:xfrm>
            <a:custGeom>
              <a:avLst/>
              <a:gdLst>
                <a:gd name="connsiteX0" fmla="*/ 0 w 8928829"/>
                <a:gd name="connsiteY0" fmla="*/ 478823 h 1779288"/>
                <a:gd name="connsiteX1" fmla="*/ 2111216 w 8928829"/>
                <a:gd name="connsiteY1" fmla="*/ 216218 h 1779288"/>
                <a:gd name="connsiteX2" fmla="*/ 5805012 w 8928829"/>
                <a:gd name="connsiteY2" fmla="*/ 1764221 h 1779288"/>
                <a:gd name="connsiteX3" fmla="*/ 8928830 w 8928829"/>
                <a:gd name="connsiteY3" fmla="*/ 26099 h 1779288"/>
              </a:gdLst>
              <a:ahLst/>
              <a:cxnLst>
                <a:cxn ang="0">
                  <a:pos x="connsiteX0" y="connsiteY0"/>
                </a:cxn>
                <a:cxn ang="0">
                  <a:pos x="connsiteX1" y="connsiteY1"/>
                </a:cxn>
                <a:cxn ang="0">
                  <a:pos x="connsiteX2" y="connsiteY2"/>
                </a:cxn>
                <a:cxn ang="0">
                  <a:pos x="connsiteX3" y="connsiteY3"/>
                </a:cxn>
              </a:cxnLst>
              <a:rect l="l" t="t" r="r" b="b"/>
              <a:pathLst>
                <a:path w="8928829" h="1779288">
                  <a:moveTo>
                    <a:pt x="0" y="478823"/>
                  </a:moveTo>
                  <a:cubicBezTo>
                    <a:pt x="0" y="478823"/>
                    <a:pt x="1007459" y="-99535"/>
                    <a:pt x="2111216" y="216218"/>
                  </a:cubicBezTo>
                  <a:cubicBezTo>
                    <a:pt x="3304032" y="557404"/>
                    <a:pt x="4735735" y="1938053"/>
                    <a:pt x="5805012" y="1764221"/>
                  </a:cubicBezTo>
                  <a:cubicBezTo>
                    <a:pt x="6756940" y="1611917"/>
                    <a:pt x="7699820" y="-239934"/>
                    <a:pt x="8928830" y="26099"/>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32" name="任意多边形: 形状 52">
              <a:extLst>
                <a:ext uri="{FF2B5EF4-FFF2-40B4-BE49-F238E27FC236}">
                  <a16:creationId xmlns:a16="http://schemas.microsoft.com/office/drawing/2014/main" id="{F1D1EA00-817A-321E-831A-97BA8E86F400}"/>
                </a:ext>
              </a:extLst>
            </p:cNvPr>
            <p:cNvSpPr/>
            <p:nvPr/>
          </p:nvSpPr>
          <p:spPr>
            <a:xfrm>
              <a:off x="1705451" y="2296638"/>
              <a:ext cx="8893016" cy="1834890"/>
            </a:xfrm>
            <a:custGeom>
              <a:avLst/>
              <a:gdLst>
                <a:gd name="connsiteX0" fmla="*/ 0 w 8893016"/>
                <a:gd name="connsiteY0" fmla="*/ 416939 h 1834890"/>
                <a:gd name="connsiteX1" fmla="*/ 2046732 w 8893016"/>
                <a:gd name="connsiteY1" fmla="*/ 202722 h 1834890"/>
                <a:gd name="connsiteX2" fmla="*/ 5786628 w 8893016"/>
                <a:gd name="connsiteY2" fmla="*/ 1821019 h 1834890"/>
                <a:gd name="connsiteX3" fmla="*/ 8893016 w 8893016"/>
                <a:gd name="connsiteY3" fmla="*/ 25366 h 1834890"/>
              </a:gdLst>
              <a:ahLst/>
              <a:cxnLst>
                <a:cxn ang="0">
                  <a:pos x="connsiteX0" y="connsiteY0"/>
                </a:cxn>
                <a:cxn ang="0">
                  <a:pos x="connsiteX1" y="connsiteY1"/>
                </a:cxn>
                <a:cxn ang="0">
                  <a:pos x="connsiteX2" y="connsiteY2"/>
                </a:cxn>
                <a:cxn ang="0">
                  <a:pos x="connsiteX3" y="connsiteY3"/>
                </a:cxn>
              </a:cxnLst>
              <a:rect l="l" t="t" r="r" b="b"/>
              <a:pathLst>
                <a:path w="8893016" h="1834890">
                  <a:moveTo>
                    <a:pt x="0" y="416939"/>
                  </a:moveTo>
                  <a:cubicBezTo>
                    <a:pt x="0" y="416939"/>
                    <a:pt x="952691" y="-124938"/>
                    <a:pt x="2046732" y="202722"/>
                  </a:cubicBezTo>
                  <a:cubicBezTo>
                    <a:pt x="3244977" y="561528"/>
                    <a:pt x="4733925" y="1990279"/>
                    <a:pt x="5786628" y="1821019"/>
                  </a:cubicBezTo>
                  <a:cubicBezTo>
                    <a:pt x="6738652" y="1670143"/>
                    <a:pt x="7664101" y="-240667"/>
                    <a:pt x="8893016" y="25366"/>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33" name="任意多边形: 形状 53">
              <a:extLst>
                <a:ext uri="{FF2B5EF4-FFF2-40B4-BE49-F238E27FC236}">
                  <a16:creationId xmlns:a16="http://schemas.microsoft.com/office/drawing/2014/main" id="{F71DC709-7F9E-8218-86A7-7E79CE01C903}"/>
                </a:ext>
              </a:extLst>
            </p:cNvPr>
            <p:cNvSpPr/>
            <p:nvPr/>
          </p:nvSpPr>
          <p:spPr>
            <a:xfrm>
              <a:off x="1726787" y="2203415"/>
              <a:ext cx="8857392" cy="1890742"/>
            </a:xfrm>
            <a:custGeom>
              <a:avLst/>
              <a:gdLst>
                <a:gd name="connsiteX0" fmla="*/ 0 w 8857392"/>
                <a:gd name="connsiteY0" fmla="*/ 355286 h 1890742"/>
                <a:gd name="connsiteX1" fmla="*/ 1982248 w 8857392"/>
                <a:gd name="connsiteY1" fmla="*/ 189455 h 1890742"/>
                <a:gd name="connsiteX2" fmla="*/ 5768245 w 8857392"/>
                <a:gd name="connsiteY2" fmla="*/ 1877952 h 1890742"/>
                <a:gd name="connsiteX3" fmla="*/ 8857393 w 8857392"/>
                <a:gd name="connsiteY3" fmla="*/ 24673 h 1890742"/>
              </a:gdLst>
              <a:ahLst/>
              <a:cxnLst>
                <a:cxn ang="0">
                  <a:pos x="connsiteX0" y="connsiteY0"/>
                </a:cxn>
                <a:cxn ang="0">
                  <a:pos x="connsiteX1" y="connsiteY1"/>
                </a:cxn>
                <a:cxn ang="0">
                  <a:pos x="connsiteX2" y="connsiteY2"/>
                </a:cxn>
                <a:cxn ang="0">
                  <a:pos x="connsiteX3" y="connsiteY3"/>
                </a:cxn>
              </a:cxnLst>
              <a:rect l="l" t="t" r="r" b="b"/>
              <a:pathLst>
                <a:path w="8857392" h="1890742">
                  <a:moveTo>
                    <a:pt x="0" y="355286"/>
                  </a:moveTo>
                  <a:cubicBezTo>
                    <a:pt x="0" y="355286"/>
                    <a:pt x="897827" y="-149920"/>
                    <a:pt x="1982248" y="189455"/>
                  </a:cubicBezTo>
                  <a:cubicBezTo>
                    <a:pt x="3185922" y="566074"/>
                    <a:pt x="4732020" y="2042830"/>
                    <a:pt x="5768245" y="1877952"/>
                  </a:cubicBezTo>
                  <a:cubicBezTo>
                    <a:pt x="6720459" y="1728410"/>
                    <a:pt x="7628382" y="-241360"/>
                    <a:pt x="8857393" y="24673"/>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34" name="任意多边形: 形状 54">
              <a:extLst>
                <a:ext uri="{FF2B5EF4-FFF2-40B4-BE49-F238E27FC236}">
                  <a16:creationId xmlns:a16="http://schemas.microsoft.com/office/drawing/2014/main" id="{4C6A014E-7216-36E1-4B3F-9396E91942BD}"/>
                </a:ext>
              </a:extLst>
            </p:cNvPr>
            <p:cNvSpPr/>
            <p:nvPr/>
          </p:nvSpPr>
          <p:spPr>
            <a:xfrm>
              <a:off x="1748123" y="2110330"/>
              <a:ext cx="8821578" cy="1946617"/>
            </a:xfrm>
            <a:custGeom>
              <a:avLst/>
              <a:gdLst>
                <a:gd name="connsiteX0" fmla="*/ 0 w 8821578"/>
                <a:gd name="connsiteY0" fmla="*/ 293494 h 1946617"/>
                <a:gd name="connsiteX1" fmla="*/ 1917764 w 8821578"/>
                <a:gd name="connsiteY1" fmla="*/ 176051 h 1946617"/>
                <a:gd name="connsiteX2" fmla="*/ 5749766 w 8821578"/>
                <a:gd name="connsiteY2" fmla="*/ 1934842 h 1946617"/>
                <a:gd name="connsiteX3" fmla="*/ 8821579 w 8821578"/>
                <a:gd name="connsiteY3" fmla="*/ 24032 h 1946617"/>
              </a:gdLst>
              <a:ahLst/>
              <a:cxnLst>
                <a:cxn ang="0">
                  <a:pos x="connsiteX0" y="connsiteY0"/>
                </a:cxn>
                <a:cxn ang="0">
                  <a:pos x="connsiteX1" y="connsiteY1"/>
                </a:cxn>
                <a:cxn ang="0">
                  <a:pos x="connsiteX2" y="connsiteY2"/>
                </a:cxn>
                <a:cxn ang="0">
                  <a:pos x="connsiteX3" y="connsiteY3"/>
                </a:cxn>
              </a:cxnLst>
              <a:rect l="l" t="t" r="r" b="b"/>
              <a:pathLst>
                <a:path w="8821578" h="1946617">
                  <a:moveTo>
                    <a:pt x="0" y="293494"/>
                  </a:moveTo>
                  <a:cubicBezTo>
                    <a:pt x="0" y="293494"/>
                    <a:pt x="842867" y="-174850"/>
                    <a:pt x="1917764" y="176051"/>
                  </a:cubicBezTo>
                  <a:cubicBezTo>
                    <a:pt x="3126677" y="570767"/>
                    <a:pt x="4730211" y="2095243"/>
                    <a:pt x="5749766" y="1934842"/>
                  </a:cubicBezTo>
                  <a:cubicBezTo>
                    <a:pt x="6702266" y="1786728"/>
                    <a:pt x="7592663" y="-242097"/>
                    <a:pt x="8821579" y="24032"/>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35" name="任意多边形: 形状 55">
              <a:extLst>
                <a:ext uri="{FF2B5EF4-FFF2-40B4-BE49-F238E27FC236}">
                  <a16:creationId xmlns:a16="http://schemas.microsoft.com/office/drawing/2014/main" id="{5AF3414C-1B37-5C02-CACE-AC4A46400513}"/>
                </a:ext>
              </a:extLst>
            </p:cNvPr>
            <p:cNvSpPr/>
            <p:nvPr/>
          </p:nvSpPr>
          <p:spPr>
            <a:xfrm>
              <a:off x="1769363" y="2016957"/>
              <a:ext cx="8785955" cy="2002662"/>
            </a:xfrm>
            <a:custGeom>
              <a:avLst/>
              <a:gdLst>
                <a:gd name="connsiteX0" fmla="*/ 0 w 8785955"/>
                <a:gd name="connsiteY0" fmla="*/ 231895 h 2002662"/>
                <a:gd name="connsiteX1" fmla="*/ 1853279 w 8785955"/>
                <a:gd name="connsiteY1" fmla="*/ 162744 h 2002662"/>
                <a:gd name="connsiteX2" fmla="*/ 5731383 w 8785955"/>
                <a:gd name="connsiteY2" fmla="*/ 1991829 h 2002662"/>
                <a:gd name="connsiteX3" fmla="*/ 8785955 w 8785955"/>
                <a:gd name="connsiteY3" fmla="*/ 23393 h 2002662"/>
              </a:gdLst>
              <a:ahLst/>
              <a:cxnLst>
                <a:cxn ang="0">
                  <a:pos x="connsiteX0" y="connsiteY0"/>
                </a:cxn>
                <a:cxn ang="0">
                  <a:pos x="connsiteX1" y="connsiteY1"/>
                </a:cxn>
                <a:cxn ang="0">
                  <a:pos x="connsiteX2" y="connsiteY2"/>
                </a:cxn>
                <a:cxn ang="0">
                  <a:pos x="connsiteX3" y="connsiteY3"/>
                </a:cxn>
              </a:cxnLst>
              <a:rect l="l" t="t" r="r" b="b"/>
              <a:pathLst>
                <a:path w="8785955" h="2002662">
                  <a:moveTo>
                    <a:pt x="0" y="231895"/>
                  </a:moveTo>
                  <a:cubicBezTo>
                    <a:pt x="0" y="231895"/>
                    <a:pt x="787908" y="-199492"/>
                    <a:pt x="1853279" y="162744"/>
                  </a:cubicBezTo>
                  <a:cubicBezTo>
                    <a:pt x="3067431" y="575652"/>
                    <a:pt x="4728305" y="2147754"/>
                    <a:pt x="5731383" y="1991829"/>
                  </a:cubicBezTo>
                  <a:cubicBezTo>
                    <a:pt x="6684074" y="1845144"/>
                    <a:pt x="7557040" y="-242640"/>
                    <a:pt x="8785955" y="23393"/>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36" name="任意多边形: 形状 56">
              <a:extLst>
                <a:ext uri="{FF2B5EF4-FFF2-40B4-BE49-F238E27FC236}">
                  <a16:creationId xmlns:a16="http://schemas.microsoft.com/office/drawing/2014/main" id="{4D2F7AC0-6F57-16E9-C940-BAA95CE2CB5F}"/>
                </a:ext>
              </a:extLst>
            </p:cNvPr>
            <p:cNvSpPr/>
            <p:nvPr/>
          </p:nvSpPr>
          <p:spPr>
            <a:xfrm>
              <a:off x="1790700" y="1912397"/>
              <a:ext cx="8750236" cy="2070069"/>
            </a:xfrm>
            <a:custGeom>
              <a:avLst/>
              <a:gdLst>
                <a:gd name="connsiteX0" fmla="*/ 0 w 8750236"/>
                <a:gd name="connsiteY0" fmla="*/ 181578 h 2070069"/>
                <a:gd name="connsiteX1" fmla="*/ 1788700 w 8750236"/>
                <a:gd name="connsiteY1" fmla="*/ 160814 h 2070069"/>
                <a:gd name="connsiteX2" fmla="*/ 5712905 w 8750236"/>
                <a:gd name="connsiteY2" fmla="*/ 2060099 h 2070069"/>
                <a:gd name="connsiteX3" fmla="*/ 8750236 w 8750236"/>
                <a:gd name="connsiteY3" fmla="*/ 34131 h 2070069"/>
              </a:gdLst>
              <a:ahLst/>
              <a:cxnLst>
                <a:cxn ang="0">
                  <a:pos x="connsiteX0" y="connsiteY0"/>
                </a:cxn>
                <a:cxn ang="0">
                  <a:pos x="connsiteX1" y="connsiteY1"/>
                </a:cxn>
                <a:cxn ang="0">
                  <a:pos x="connsiteX2" y="connsiteY2"/>
                </a:cxn>
                <a:cxn ang="0">
                  <a:pos x="connsiteX3" y="connsiteY3"/>
                </a:cxn>
              </a:cxnLst>
              <a:rect l="l" t="t" r="r" b="b"/>
              <a:pathLst>
                <a:path w="8750236" h="2070069">
                  <a:moveTo>
                    <a:pt x="0" y="181578"/>
                  </a:moveTo>
                  <a:cubicBezTo>
                    <a:pt x="0" y="181578"/>
                    <a:pt x="732758" y="-212757"/>
                    <a:pt x="1788700" y="160814"/>
                  </a:cubicBezTo>
                  <a:cubicBezTo>
                    <a:pt x="3007900" y="592106"/>
                    <a:pt x="4726401" y="2211642"/>
                    <a:pt x="5712905" y="2060099"/>
                  </a:cubicBezTo>
                  <a:cubicBezTo>
                    <a:pt x="6665881" y="1914843"/>
                    <a:pt x="7521226" y="-231997"/>
                    <a:pt x="8750236" y="34131"/>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37" name="任意多边形: 形状 57">
              <a:extLst>
                <a:ext uri="{FF2B5EF4-FFF2-40B4-BE49-F238E27FC236}">
                  <a16:creationId xmlns:a16="http://schemas.microsoft.com/office/drawing/2014/main" id="{AEC2304A-FB94-D3B7-5087-967AC6E52CD7}"/>
                </a:ext>
              </a:extLst>
            </p:cNvPr>
            <p:cNvSpPr/>
            <p:nvPr/>
          </p:nvSpPr>
          <p:spPr>
            <a:xfrm>
              <a:off x="1812036" y="1788977"/>
              <a:ext cx="8714517" cy="2156395"/>
            </a:xfrm>
            <a:custGeom>
              <a:avLst/>
              <a:gdLst>
                <a:gd name="connsiteX0" fmla="*/ 0 w 8714517"/>
                <a:gd name="connsiteY0" fmla="*/ 150026 h 2156395"/>
                <a:gd name="connsiteX1" fmla="*/ 1724215 w 8714517"/>
                <a:gd name="connsiteY1" fmla="*/ 177649 h 2156395"/>
                <a:gd name="connsiteX2" fmla="*/ 5694522 w 8714517"/>
                <a:gd name="connsiteY2" fmla="*/ 2147229 h 2156395"/>
                <a:gd name="connsiteX3" fmla="*/ 8714518 w 8714517"/>
                <a:gd name="connsiteY3" fmla="*/ 63635 h 2156395"/>
              </a:gdLst>
              <a:ahLst/>
              <a:cxnLst>
                <a:cxn ang="0">
                  <a:pos x="connsiteX0" y="connsiteY0"/>
                </a:cxn>
                <a:cxn ang="0">
                  <a:pos x="connsiteX1" y="connsiteY1"/>
                </a:cxn>
                <a:cxn ang="0">
                  <a:pos x="connsiteX2" y="connsiteY2"/>
                </a:cxn>
                <a:cxn ang="0">
                  <a:pos x="connsiteX3" y="connsiteY3"/>
                </a:cxn>
              </a:cxnLst>
              <a:rect l="l" t="t" r="r" b="b"/>
              <a:pathLst>
                <a:path w="8714517" h="2156395">
                  <a:moveTo>
                    <a:pt x="0" y="150026"/>
                  </a:moveTo>
                  <a:cubicBezTo>
                    <a:pt x="0" y="150026"/>
                    <a:pt x="676942" y="-205256"/>
                    <a:pt x="1724215" y="177649"/>
                  </a:cubicBezTo>
                  <a:cubicBezTo>
                    <a:pt x="2947607" y="629705"/>
                    <a:pt x="4724495" y="2294295"/>
                    <a:pt x="5694522" y="2147229"/>
                  </a:cubicBezTo>
                  <a:cubicBezTo>
                    <a:pt x="6647688" y="2003306"/>
                    <a:pt x="7485507" y="-202399"/>
                    <a:pt x="8714518" y="63635"/>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sp>
          <p:nvSpPr>
            <p:cNvPr id="38" name="任意多边形: 形状 58">
              <a:extLst>
                <a:ext uri="{FF2B5EF4-FFF2-40B4-BE49-F238E27FC236}">
                  <a16:creationId xmlns:a16="http://schemas.microsoft.com/office/drawing/2014/main" id="{ECBACF2E-F31B-05E4-F40B-85FEF14AC1AF}"/>
                </a:ext>
              </a:extLst>
            </p:cNvPr>
            <p:cNvSpPr/>
            <p:nvPr/>
          </p:nvSpPr>
          <p:spPr>
            <a:xfrm>
              <a:off x="1833276" y="1662116"/>
              <a:ext cx="8678894" cy="2246283"/>
            </a:xfrm>
            <a:custGeom>
              <a:avLst/>
              <a:gdLst>
                <a:gd name="connsiteX0" fmla="*/ 0 w 8678894"/>
                <a:gd name="connsiteY0" fmla="*/ 122011 h 2246283"/>
                <a:gd name="connsiteX1" fmla="*/ 1659731 w 8678894"/>
                <a:gd name="connsiteY1" fmla="*/ 198021 h 2246283"/>
                <a:gd name="connsiteX2" fmla="*/ 5676138 w 8678894"/>
                <a:gd name="connsiteY2" fmla="*/ 2237895 h 2246283"/>
                <a:gd name="connsiteX3" fmla="*/ 8678894 w 8678894"/>
                <a:gd name="connsiteY3" fmla="*/ 96675 h 2246283"/>
              </a:gdLst>
              <a:ahLst/>
              <a:cxnLst>
                <a:cxn ang="0">
                  <a:pos x="connsiteX0" y="connsiteY0"/>
                </a:cxn>
                <a:cxn ang="0">
                  <a:pos x="connsiteX1" y="connsiteY1"/>
                </a:cxn>
                <a:cxn ang="0">
                  <a:pos x="connsiteX2" y="connsiteY2"/>
                </a:cxn>
                <a:cxn ang="0">
                  <a:pos x="connsiteX3" y="connsiteY3"/>
                </a:cxn>
              </a:cxnLst>
              <a:rect l="l" t="t" r="r" b="b"/>
              <a:pathLst>
                <a:path w="8678894" h="2246283">
                  <a:moveTo>
                    <a:pt x="0" y="122011"/>
                  </a:moveTo>
                  <a:cubicBezTo>
                    <a:pt x="0" y="122011"/>
                    <a:pt x="622268" y="-197743"/>
                    <a:pt x="1659731" y="198021"/>
                  </a:cubicBezTo>
                  <a:cubicBezTo>
                    <a:pt x="2888742" y="666746"/>
                    <a:pt x="4722686" y="2380389"/>
                    <a:pt x="5676138" y="2237895"/>
                  </a:cubicBezTo>
                  <a:cubicBezTo>
                    <a:pt x="6629495" y="2095401"/>
                    <a:pt x="7449884" y="-169359"/>
                    <a:pt x="8678894" y="96675"/>
                  </a:cubicBezTo>
                </a:path>
              </a:pathLst>
            </a:custGeom>
            <a:noFill/>
            <a:ln w="9525" cap="flat">
              <a:gradFill>
                <a:gsLst>
                  <a:gs pos="0">
                    <a:schemeClr val="bg1">
                      <a:alpha val="7000"/>
                    </a:schemeClr>
                  </a:gs>
                  <a:gs pos="74000">
                    <a:schemeClr val="bg1">
                      <a:alpha val="19000"/>
                    </a:schemeClr>
                  </a:gs>
                  <a:gs pos="83000">
                    <a:schemeClr val="bg1">
                      <a:alpha val="15000"/>
                    </a:schemeClr>
                  </a:gs>
                  <a:gs pos="100000">
                    <a:schemeClr val="bg1">
                      <a:alpha val="8000"/>
                    </a:schemeClr>
                  </a:gs>
                </a:gsLst>
                <a:lin ang="5400000" scaled="1"/>
              </a:gradFill>
              <a:prstDash val="solid"/>
              <a:miter/>
            </a:ln>
          </p:spPr>
          <p:txBody>
            <a:bodyPr rtlCol="0" anchor="ctr"/>
            <a:lstStyle/>
            <a:p>
              <a:pPr>
                <a:defRPr/>
              </a:pPr>
              <a:endParaRPr lang="zh-CN" altLang="en-US">
                <a:solidFill>
                  <a:prstClr val="black"/>
                </a:solidFill>
                <a:latin typeface="Gotham Rounded Book"/>
                <a:ea typeface="思源黑体 CN Regular"/>
              </a:endParaRPr>
            </a:p>
          </p:txBody>
        </p:sp>
      </p:grpSp>
    </p:spTree>
    <p:extLst>
      <p:ext uri="{BB962C8B-B14F-4D97-AF65-F5344CB8AC3E}">
        <p14:creationId xmlns:p14="http://schemas.microsoft.com/office/powerpoint/2010/main" val="60744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B3600-F0F5-7C0B-E0CC-0D8EB96BC8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B4AAE-3413-E979-B30D-DBF9C37907CF}"/>
              </a:ext>
            </a:extLst>
          </p:cNvPr>
          <p:cNvSpPr>
            <a:spLocks noGrp="1"/>
          </p:cNvSpPr>
          <p:nvPr>
            <p:ph type="title"/>
          </p:nvPr>
        </p:nvSpPr>
        <p:spPr/>
        <p:txBody>
          <a:bodyPr/>
          <a:lstStyle/>
          <a:p>
            <a:r>
              <a:rPr lang="en-US" altLang="zh-CN" dirty="0"/>
              <a:t>Design -- Policy</a:t>
            </a:r>
            <a:endParaRPr lang="zh-CN" altLang="en-US" dirty="0"/>
          </a:p>
        </p:txBody>
      </p:sp>
      <p:sp>
        <p:nvSpPr>
          <p:cNvPr id="3" name="Content Placeholder 2">
            <a:extLst>
              <a:ext uri="{FF2B5EF4-FFF2-40B4-BE49-F238E27FC236}">
                <a16:creationId xmlns:a16="http://schemas.microsoft.com/office/drawing/2014/main" id="{88E038C1-8FE3-B7F3-79C9-1B5D1FF4C0AD}"/>
              </a:ext>
            </a:extLst>
          </p:cNvPr>
          <p:cNvSpPr>
            <a:spLocks noGrp="1"/>
          </p:cNvSpPr>
          <p:nvPr>
            <p:ph idx="1"/>
          </p:nvPr>
        </p:nvSpPr>
        <p:spPr>
          <a:xfrm>
            <a:off x="681681" y="1395776"/>
            <a:ext cx="10515600" cy="1447438"/>
          </a:xfrm>
        </p:spPr>
        <p:txBody>
          <a:bodyPr/>
          <a:lstStyle/>
          <a:p>
            <a:r>
              <a:rPr lang="en-US" altLang="zh-CN" dirty="0"/>
              <a:t>Use Ho</a:t>
            </a:r>
            <a:r>
              <a:rPr lang="el-GR" altLang="zh-CN" dirty="0">
                <a:ea typeface="Linux Libertine" panose="02000503000000000000" pitchFamily="2" charset="0"/>
                <a:cs typeface="Linux Libertine" panose="02000503000000000000" pitchFamily="2" charset="0"/>
              </a:rPr>
              <a:t>β</a:t>
            </a:r>
            <a:r>
              <a:rPr lang="en-US" altLang="zh-CN" dirty="0" err="1">
                <a:ea typeface="Linux Libertine" panose="02000503000000000000" pitchFamily="2" charset="0"/>
                <a:cs typeface="Linux Libertine" panose="02000503000000000000" pitchFamily="2" charset="0"/>
              </a:rPr>
              <a:t>feld</a:t>
            </a:r>
            <a:r>
              <a:rPr lang="en-US" altLang="zh-CN" dirty="0">
                <a:ea typeface="Linux Libertine" panose="02000503000000000000" pitchFamily="2" charset="0"/>
                <a:cs typeface="Linux Libertine" panose="02000503000000000000" pitchFamily="2" charset="0"/>
              </a:rPr>
              <a:t> u</a:t>
            </a:r>
            <a:r>
              <a:rPr lang="en-US" altLang="zh-CN" dirty="0"/>
              <a:t>tility function</a:t>
            </a:r>
          </a:p>
          <a:p>
            <a:pPr lvl="1"/>
            <a:r>
              <a:rPr lang="en-US" altLang="zh-CN" dirty="0"/>
              <a:t>Jointly consider the performance and multiuser fairness</a:t>
            </a:r>
          </a:p>
          <a:p>
            <a:endParaRPr lang="zh-CN" altLang="en-US" dirty="0"/>
          </a:p>
        </p:txBody>
      </p:sp>
      <p:sp>
        <p:nvSpPr>
          <p:cNvPr id="4" name="Footer Placeholder 3">
            <a:extLst>
              <a:ext uri="{FF2B5EF4-FFF2-40B4-BE49-F238E27FC236}">
                <a16:creationId xmlns:a16="http://schemas.microsoft.com/office/drawing/2014/main" id="{88F0093B-030D-B5A6-DB01-11CF317777D4}"/>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dirty="0"/>
          </a:p>
        </p:txBody>
      </p:sp>
      <p:sp>
        <p:nvSpPr>
          <p:cNvPr id="5" name="Slide Number Placeholder 4">
            <a:extLst>
              <a:ext uri="{FF2B5EF4-FFF2-40B4-BE49-F238E27FC236}">
                <a16:creationId xmlns:a16="http://schemas.microsoft.com/office/drawing/2014/main" id="{4776E523-1637-9D1D-77C0-4D8F279BC5B4}"/>
              </a:ext>
            </a:extLst>
          </p:cNvPr>
          <p:cNvSpPr>
            <a:spLocks noGrp="1"/>
          </p:cNvSpPr>
          <p:nvPr>
            <p:ph type="sldNum" sz="quarter" idx="12"/>
          </p:nvPr>
        </p:nvSpPr>
        <p:spPr/>
        <p:txBody>
          <a:bodyPr/>
          <a:lstStyle/>
          <a:p>
            <a:fld id="{78DCF842-C690-4C37-AFB3-3DE4BE37746A}" type="slidenum">
              <a:rPr lang="zh-CN" altLang="en-US" smtClean="0"/>
              <a:pPr/>
              <a:t>10</a:t>
            </a:fld>
            <a:endParaRPr lang="zh-CN" altLang="en-US" dirty="0"/>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76C28C85-B1DB-E68F-559D-7C5DB67EF5F8}"/>
                  </a:ext>
                </a:extLst>
              </p:cNvPr>
              <p:cNvSpPr txBox="1">
                <a:spLocks/>
              </p:cNvSpPr>
              <p:nvPr/>
            </p:nvSpPr>
            <p:spPr>
              <a:xfrm>
                <a:off x="1638700" y="2967608"/>
                <a:ext cx="5818740" cy="9227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altLang="zh-CN" sz="3200" b="0" i="1" smtClean="0">
                          <a:solidFill>
                            <a:prstClr val="black"/>
                          </a:solidFill>
                          <a:latin typeface="Cambria Math" panose="02040503050406030204" pitchFamily="18" charset="0"/>
                        </a:rPr>
                        <m:t>𝑈</m:t>
                      </m:r>
                      <m:r>
                        <a:rPr lang="en-US" altLang="zh-CN" sz="3200" i="1" smtClean="0">
                          <a:solidFill>
                            <a:prstClr val="black"/>
                          </a:solidFill>
                          <a:latin typeface="Cambria Math" panose="02040503050406030204" pitchFamily="18" charset="0"/>
                        </a:rPr>
                        <m:t>=</m:t>
                      </m:r>
                      <m:d>
                        <m:dPr>
                          <m:ctrlPr>
                            <a:rPr lang="en-US" altLang="zh-CN" sz="3200" i="1" smtClean="0">
                              <a:solidFill>
                                <a:prstClr val="black"/>
                              </a:solidFill>
                              <a:latin typeface="Cambria Math" panose="02040503050406030204" pitchFamily="18" charset="0"/>
                            </a:rPr>
                          </m:ctrlPr>
                        </m:dPr>
                        <m:e>
                          <m:r>
                            <a:rPr lang="en-US" altLang="zh-CN" sz="3200" i="1" smtClean="0">
                              <a:solidFill>
                                <a:prstClr val="black"/>
                              </a:solidFill>
                              <a:latin typeface="Cambria Math" panose="02040503050406030204" pitchFamily="18" charset="0"/>
                            </a:rPr>
                            <m:t>1−</m:t>
                          </m:r>
                          <m:r>
                            <a:rPr lang="en-US" altLang="zh-CN" sz="3200" i="1" smtClean="0">
                              <a:solidFill>
                                <a:prstClr val="black"/>
                              </a:solidFill>
                              <a:latin typeface="Cambria Math" panose="02040503050406030204" pitchFamily="18" charset="0"/>
                            </a:rPr>
                            <m:t>𝜌</m:t>
                          </m:r>
                        </m:e>
                      </m:d>
                      <m:acc>
                        <m:accPr>
                          <m:chr m:val="̅"/>
                          <m:ctrlPr>
                            <a:rPr lang="en-US" altLang="zh-CN" sz="3200" i="1" smtClean="0">
                              <a:solidFill>
                                <a:prstClr val="black"/>
                              </a:solidFill>
                              <a:latin typeface="Cambria Math" panose="02040503050406030204" pitchFamily="18" charset="0"/>
                            </a:rPr>
                          </m:ctrlPr>
                        </m:accPr>
                        <m:e>
                          <m:r>
                            <a:rPr lang="en-US" altLang="zh-CN" sz="3200" b="0" i="1" smtClean="0">
                              <a:solidFill>
                                <a:srgbClr val="7B2CBF"/>
                              </a:solidFill>
                              <a:latin typeface="Cambria Math" panose="02040503050406030204" pitchFamily="18" charset="0"/>
                            </a:rPr>
                            <m:t>𝑄</m:t>
                          </m:r>
                          <m:r>
                            <a:rPr lang="en-US" altLang="zh-CN" sz="3200" b="0" i="1" smtClean="0">
                              <a:solidFill>
                                <a:srgbClr val="7B2CBF"/>
                              </a:solidFill>
                              <a:latin typeface="Cambria Math" panose="02040503050406030204" pitchFamily="18" charset="0"/>
                            </a:rPr>
                            <m:t>(</m:t>
                          </m:r>
                          <m:r>
                            <a:rPr lang="en-US" altLang="zh-CN" sz="3200" b="1" i="1" smtClean="0">
                              <a:solidFill>
                                <a:srgbClr val="7B2CBF"/>
                              </a:solidFill>
                              <a:latin typeface="Cambria Math" panose="02040503050406030204" pitchFamily="18" charset="0"/>
                            </a:rPr>
                            <m:t>𝒅</m:t>
                          </m:r>
                          <m:r>
                            <a:rPr lang="en-US" altLang="zh-CN" sz="3200" b="0" i="1" smtClean="0">
                              <a:solidFill>
                                <a:srgbClr val="7B2CBF"/>
                              </a:solidFill>
                              <a:latin typeface="Cambria Math" panose="02040503050406030204" pitchFamily="18" charset="0"/>
                            </a:rPr>
                            <m:t>)</m:t>
                          </m:r>
                        </m:e>
                      </m:acc>
                      <m:r>
                        <a:rPr lang="en-US" altLang="zh-CN" sz="3200" i="1" smtClean="0">
                          <a:solidFill>
                            <a:prstClr val="black"/>
                          </a:solidFill>
                          <a:latin typeface="Cambria Math" panose="02040503050406030204" pitchFamily="18" charset="0"/>
                        </a:rPr>
                        <m:t>+</m:t>
                      </m:r>
                      <m:r>
                        <a:rPr lang="en-US" altLang="zh-CN" sz="3200" i="1" smtClean="0">
                          <a:solidFill>
                            <a:prstClr val="black"/>
                          </a:solidFill>
                          <a:latin typeface="Cambria Math" panose="02040503050406030204" pitchFamily="18" charset="0"/>
                        </a:rPr>
                        <m:t>𝜌</m:t>
                      </m:r>
                      <m:r>
                        <a:rPr lang="en-US" altLang="zh-CN" sz="3200" b="0" i="1" smtClean="0">
                          <a:solidFill>
                            <a:srgbClr val="FF6D00"/>
                          </a:solidFill>
                          <a:latin typeface="Cambria Math" panose="02040503050406030204" pitchFamily="18" charset="0"/>
                        </a:rPr>
                        <m:t>𝐹</m:t>
                      </m:r>
                      <m:r>
                        <a:rPr lang="en-US" altLang="zh-CN" sz="3200" b="0" i="1" smtClean="0">
                          <a:solidFill>
                            <a:srgbClr val="FF6D00"/>
                          </a:solidFill>
                          <a:latin typeface="Cambria Math" panose="02040503050406030204" pitchFamily="18" charset="0"/>
                        </a:rPr>
                        <m:t>(</m:t>
                      </m:r>
                      <m:r>
                        <a:rPr lang="en-US" altLang="zh-CN" sz="3200" b="0" i="1" smtClean="0">
                          <a:solidFill>
                            <a:srgbClr val="FF6D00"/>
                          </a:solidFill>
                          <a:latin typeface="Cambria Math" panose="02040503050406030204" pitchFamily="18" charset="0"/>
                        </a:rPr>
                        <m:t>𝑄</m:t>
                      </m:r>
                      <m:r>
                        <a:rPr lang="en-US" altLang="zh-CN" sz="3200" b="0" i="1" smtClean="0">
                          <a:solidFill>
                            <a:srgbClr val="FF6D00"/>
                          </a:solidFill>
                          <a:latin typeface="Cambria Math" panose="02040503050406030204" pitchFamily="18" charset="0"/>
                        </a:rPr>
                        <m:t>(</m:t>
                      </m:r>
                      <m:r>
                        <a:rPr lang="en-US" altLang="zh-CN" sz="3200" b="1" i="1" smtClean="0">
                          <a:solidFill>
                            <a:srgbClr val="FF6D00"/>
                          </a:solidFill>
                          <a:latin typeface="Cambria Math" panose="02040503050406030204" pitchFamily="18" charset="0"/>
                        </a:rPr>
                        <m:t>𝒅</m:t>
                      </m:r>
                      <m:r>
                        <a:rPr lang="en-US" altLang="zh-CN" sz="3200" b="0" i="1" smtClean="0">
                          <a:solidFill>
                            <a:srgbClr val="FF6D00"/>
                          </a:solidFill>
                          <a:latin typeface="Cambria Math" panose="02040503050406030204" pitchFamily="18" charset="0"/>
                        </a:rPr>
                        <m:t>))</m:t>
                      </m:r>
                    </m:oMath>
                  </m:oMathPara>
                </a14:m>
                <a:endParaRPr lang="en-US" altLang="zh-CN" sz="2000" dirty="0">
                  <a:solidFill>
                    <a:prstClr val="black"/>
                  </a:solidFill>
                  <a:latin typeface="Arial" panose="020B0604020202020204" pitchFamily="34" charset="0"/>
                  <a:ea typeface="等线"/>
                  <a:cs typeface="Arial" panose="020B0604020202020204" pitchFamily="34" charset="0"/>
                </a:endParaRPr>
              </a:p>
              <a:p>
                <a:pPr lvl="2"/>
                <a:endParaRPr lang="zh-CN" altLang="en-US" sz="1800" dirty="0"/>
              </a:p>
            </p:txBody>
          </p:sp>
        </mc:Choice>
        <mc:Fallback xmlns="">
          <p:sp>
            <p:nvSpPr>
              <p:cNvPr id="13" name="Content Placeholder 2">
                <a:extLst>
                  <a:ext uri="{FF2B5EF4-FFF2-40B4-BE49-F238E27FC236}">
                    <a16:creationId xmlns:a16="http://schemas.microsoft.com/office/drawing/2014/main" id="{76C28C85-B1DB-E68F-559D-7C5DB67EF5F8}"/>
                  </a:ext>
                </a:extLst>
              </p:cNvPr>
              <p:cNvSpPr txBox="1">
                <a:spLocks noRot="1" noChangeAspect="1" noMove="1" noResize="1" noEditPoints="1" noAdjustHandles="1" noChangeArrowheads="1" noChangeShapeType="1" noTextEdit="1"/>
              </p:cNvSpPr>
              <p:nvPr/>
            </p:nvSpPr>
            <p:spPr>
              <a:xfrm>
                <a:off x="1638700" y="2967608"/>
                <a:ext cx="5818740" cy="922784"/>
              </a:xfrm>
              <a:prstGeom prst="rect">
                <a:avLst/>
              </a:prstGeom>
              <a:blipFill>
                <a:blip r:embed="rId3"/>
                <a:stretch>
                  <a:fillRect/>
                </a:stretch>
              </a:blipFill>
            </p:spPr>
            <p:txBody>
              <a:bodyPr/>
              <a:lstStyle/>
              <a:p>
                <a:r>
                  <a:rPr lang="zh-CN" altLang="en-US">
                    <a:noFill/>
                  </a:rPr>
                  <a:t> </a:t>
                </a:r>
              </a:p>
            </p:txBody>
          </p:sp>
        </mc:Fallback>
      </mc:AlternateContent>
      <p:sp>
        <p:nvSpPr>
          <p:cNvPr id="6" name="TextBox 5">
            <a:extLst>
              <a:ext uri="{FF2B5EF4-FFF2-40B4-BE49-F238E27FC236}">
                <a16:creationId xmlns:a16="http://schemas.microsoft.com/office/drawing/2014/main" id="{4F6DDB21-5743-4E93-2B44-51D34A04A154}"/>
              </a:ext>
            </a:extLst>
          </p:cNvPr>
          <p:cNvSpPr txBox="1"/>
          <p:nvPr/>
        </p:nvSpPr>
        <p:spPr>
          <a:xfrm>
            <a:off x="1859280" y="3572361"/>
            <a:ext cx="3489143" cy="523220"/>
          </a:xfrm>
          <a:prstGeom prst="rect">
            <a:avLst/>
          </a:prstGeom>
          <a:noFill/>
        </p:spPr>
        <p:txBody>
          <a:bodyPr wrap="square" rtlCol="0">
            <a:spAutoFit/>
          </a:bodyPr>
          <a:lstStyle/>
          <a:p>
            <a:pPr algn="ctr"/>
            <a:r>
              <a:rPr lang="en-US" altLang="zh-CN" sz="2800" dirty="0">
                <a:solidFill>
                  <a:srgbClr val="813DAA"/>
                </a:solidFill>
              </a:rPr>
              <a:t>Performance item</a:t>
            </a:r>
          </a:p>
        </p:txBody>
      </p:sp>
      <p:sp>
        <p:nvSpPr>
          <p:cNvPr id="7" name="TextBox 6">
            <a:extLst>
              <a:ext uri="{FF2B5EF4-FFF2-40B4-BE49-F238E27FC236}">
                <a16:creationId xmlns:a16="http://schemas.microsoft.com/office/drawing/2014/main" id="{3D2797CE-5233-CEED-39AE-E93BFDB7ADCA}"/>
              </a:ext>
            </a:extLst>
          </p:cNvPr>
          <p:cNvSpPr txBox="1"/>
          <p:nvPr/>
        </p:nvSpPr>
        <p:spPr>
          <a:xfrm>
            <a:off x="5226503" y="3572361"/>
            <a:ext cx="2989522" cy="523220"/>
          </a:xfrm>
          <a:prstGeom prst="rect">
            <a:avLst/>
          </a:prstGeom>
          <a:noFill/>
        </p:spPr>
        <p:txBody>
          <a:bodyPr wrap="square" rtlCol="0">
            <a:spAutoFit/>
          </a:bodyPr>
          <a:lstStyle/>
          <a:p>
            <a:pPr algn="ctr"/>
            <a:r>
              <a:rPr lang="en-US" altLang="zh-CN" sz="2800" dirty="0">
                <a:solidFill>
                  <a:schemeClr val="accent2"/>
                </a:solidFill>
              </a:rPr>
              <a:t>Fairness item</a:t>
            </a:r>
            <a:endParaRPr lang="zh-CN" altLang="en-US" sz="2800" dirty="0">
              <a:solidFill>
                <a:schemeClr val="accent2"/>
              </a:solidFill>
            </a:endParaRPr>
          </a:p>
        </p:txBody>
      </p:sp>
      <p:sp>
        <p:nvSpPr>
          <p:cNvPr id="8" name="Rectangle 7">
            <a:extLst>
              <a:ext uri="{FF2B5EF4-FFF2-40B4-BE49-F238E27FC236}">
                <a16:creationId xmlns:a16="http://schemas.microsoft.com/office/drawing/2014/main" id="{C2EE734C-8688-4DC7-CC37-F48B4BAC604E}"/>
              </a:ext>
            </a:extLst>
          </p:cNvPr>
          <p:cNvSpPr/>
          <p:nvPr/>
        </p:nvSpPr>
        <p:spPr>
          <a:xfrm>
            <a:off x="1377642" y="4867865"/>
            <a:ext cx="2998779" cy="1188720"/>
          </a:xfrm>
          <a:prstGeom prst="rect">
            <a:avLst/>
          </a:prstGeom>
          <a:solidFill>
            <a:srgbClr val="C284C0">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1. Set up proper </a:t>
            </a:r>
            <a:r>
              <a:rPr lang="en-US" altLang="zh-CN" sz="2400" dirty="0" err="1">
                <a:solidFill>
                  <a:schemeClr val="tx1"/>
                </a:solidFill>
              </a:rPr>
              <a:t>QoE</a:t>
            </a:r>
            <a:r>
              <a:rPr lang="en-US" altLang="zh-CN" sz="2400" dirty="0">
                <a:solidFill>
                  <a:schemeClr val="tx1"/>
                </a:solidFill>
              </a:rPr>
              <a:t> metrics</a:t>
            </a:r>
            <a:endParaRPr lang="zh-CN" altLang="en-US" sz="2400" dirty="0">
              <a:solidFill>
                <a:schemeClr val="tx1"/>
              </a:solidFill>
            </a:endParaRPr>
          </a:p>
        </p:txBody>
      </p:sp>
      <p:sp>
        <p:nvSpPr>
          <p:cNvPr id="9" name="Rectangle 8">
            <a:extLst>
              <a:ext uri="{FF2B5EF4-FFF2-40B4-BE49-F238E27FC236}">
                <a16:creationId xmlns:a16="http://schemas.microsoft.com/office/drawing/2014/main" id="{8B4A8877-1703-98C3-E6A4-A978268D6722}"/>
              </a:ext>
            </a:extLst>
          </p:cNvPr>
          <p:cNvSpPr/>
          <p:nvPr/>
        </p:nvSpPr>
        <p:spPr>
          <a:xfrm>
            <a:off x="4944591" y="4867865"/>
            <a:ext cx="2998779" cy="1188720"/>
          </a:xfrm>
          <a:prstGeom prst="rect">
            <a:avLst/>
          </a:prstGeom>
          <a:solidFill>
            <a:srgbClr val="C284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2">
                    <a:lumMod val="75000"/>
                  </a:schemeClr>
                </a:solidFill>
              </a:rPr>
              <a:t>2. Set up model for optimization</a:t>
            </a:r>
            <a:endParaRPr lang="zh-CN" altLang="en-US" sz="2400" dirty="0">
              <a:solidFill>
                <a:schemeClr val="bg2">
                  <a:lumMod val="75000"/>
                </a:schemeClr>
              </a:solidFill>
            </a:endParaRPr>
          </a:p>
        </p:txBody>
      </p:sp>
      <p:sp>
        <p:nvSpPr>
          <p:cNvPr id="10" name="Rectangle 9">
            <a:extLst>
              <a:ext uri="{FF2B5EF4-FFF2-40B4-BE49-F238E27FC236}">
                <a16:creationId xmlns:a16="http://schemas.microsoft.com/office/drawing/2014/main" id="{3E89B9D8-65CE-AC6F-8445-2FDF56F68EE3}"/>
              </a:ext>
            </a:extLst>
          </p:cNvPr>
          <p:cNvSpPr/>
          <p:nvPr/>
        </p:nvSpPr>
        <p:spPr>
          <a:xfrm>
            <a:off x="8511540" y="4867865"/>
            <a:ext cx="2998779" cy="1188720"/>
          </a:xfrm>
          <a:prstGeom prst="rect">
            <a:avLst/>
          </a:prstGeom>
          <a:solidFill>
            <a:srgbClr val="C284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2">
                    <a:lumMod val="75000"/>
                  </a:schemeClr>
                </a:solidFill>
              </a:rPr>
              <a:t>3. Solve with mathematical tools</a:t>
            </a:r>
            <a:endParaRPr lang="zh-CN" altLang="en-US" sz="2400" dirty="0">
              <a:solidFill>
                <a:schemeClr val="bg2">
                  <a:lumMod val="75000"/>
                </a:schemeClr>
              </a:solidFill>
            </a:endParaRPr>
          </a:p>
        </p:txBody>
      </p:sp>
      <p:sp>
        <p:nvSpPr>
          <p:cNvPr id="11" name="Arrow: Right 10">
            <a:extLst>
              <a:ext uri="{FF2B5EF4-FFF2-40B4-BE49-F238E27FC236}">
                <a16:creationId xmlns:a16="http://schemas.microsoft.com/office/drawing/2014/main" id="{59B1BD4E-BE7A-969F-C79A-D07F300E140A}"/>
              </a:ext>
            </a:extLst>
          </p:cNvPr>
          <p:cNvSpPr/>
          <p:nvPr/>
        </p:nvSpPr>
        <p:spPr>
          <a:xfrm>
            <a:off x="4508106" y="5311597"/>
            <a:ext cx="304800" cy="301255"/>
          </a:xfrm>
          <a:prstGeom prst="rightArrow">
            <a:avLst/>
          </a:prstGeom>
          <a:solidFill>
            <a:srgbClr val="951F6B">
              <a:alpha val="40000"/>
            </a:srgbClr>
          </a:solidFill>
          <a:ln>
            <a:solidFill>
              <a:srgbClr val="6522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Arrow: Right 11">
            <a:extLst>
              <a:ext uri="{FF2B5EF4-FFF2-40B4-BE49-F238E27FC236}">
                <a16:creationId xmlns:a16="http://schemas.microsoft.com/office/drawing/2014/main" id="{90226498-7306-A297-E99B-45CC254A1753}"/>
              </a:ext>
            </a:extLst>
          </p:cNvPr>
          <p:cNvSpPr/>
          <p:nvPr/>
        </p:nvSpPr>
        <p:spPr>
          <a:xfrm>
            <a:off x="8075055" y="5312379"/>
            <a:ext cx="304800" cy="301255"/>
          </a:xfrm>
          <a:prstGeom prst="rightArrow">
            <a:avLst/>
          </a:prstGeom>
          <a:solidFill>
            <a:srgbClr val="951F6B">
              <a:alpha val="40000"/>
            </a:srgbClr>
          </a:solidFill>
          <a:ln>
            <a:solidFill>
              <a:srgbClr val="6522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4DD0904-712B-D147-ABA3-97C2A8DBFC08}"/>
                  </a:ext>
                </a:extLst>
              </p:cNvPr>
              <p:cNvSpPr txBox="1"/>
              <p:nvPr/>
            </p:nvSpPr>
            <p:spPr>
              <a:xfrm>
                <a:off x="6648667" y="4089846"/>
                <a:ext cx="4861652" cy="461665"/>
              </a:xfrm>
              <a:prstGeom prst="rect">
                <a:avLst/>
              </a:prstGeom>
              <a:noFill/>
            </p:spPr>
            <p:txBody>
              <a:bodyPr wrap="none" rtlCol="0">
                <a:spAutoFit/>
              </a:bodyPr>
              <a:lstStyle/>
              <a:p>
                <a14:m>
                  <m:oMath xmlns:m="http://schemas.openxmlformats.org/officeDocument/2006/math">
                    <m:r>
                      <a:rPr lang="en-US" altLang="zh-CN" sz="2400" b="0" i="1" smtClean="0">
                        <a:latin typeface="Cambria Math" panose="02040503050406030204" pitchFamily="18" charset="0"/>
                      </a:rPr>
                      <m:t>𝑄</m:t>
                    </m:r>
                    <m:r>
                      <a:rPr lang="en-US" altLang="zh-CN" sz="2400" b="0" i="1" smtClean="0">
                        <a:latin typeface="Cambria Math" panose="02040503050406030204" pitchFamily="18" charset="0"/>
                      </a:rPr>
                      <m:t>(⋅)</m:t>
                    </m:r>
                  </m:oMath>
                </a14:m>
                <a:r>
                  <a:rPr lang="en-US" altLang="zh-CN" sz="2400" dirty="0"/>
                  <a:t>: the </a:t>
                </a:r>
                <a:r>
                  <a:rPr lang="en-US" altLang="zh-CN" sz="2400" dirty="0" err="1"/>
                  <a:t>QoE</a:t>
                </a:r>
                <a:r>
                  <a:rPr lang="en-US" altLang="zh-CN" sz="2400" dirty="0"/>
                  <a:t> metric for each user</a:t>
                </a:r>
                <a:endParaRPr lang="zh-CN" altLang="en-US" sz="2400" dirty="0"/>
              </a:p>
            </p:txBody>
          </p:sp>
        </mc:Choice>
        <mc:Fallback xmlns="">
          <p:sp>
            <p:nvSpPr>
              <p:cNvPr id="15" name="TextBox 14">
                <a:extLst>
                  <a:ext uri="{FF2B5EF4-FFF2-40B4-BE49-F238E27FC236}">
                    <a16:creationId xmlns:a16="http://schemas.microsoft.com/office/drawing/2014/main" id="{64DD0904-712B-D147-ABA3-97C2A8DBFC08}"/>
                  </a:ext>
                </a:extLst>
              </p:cNvPr>
              <p:cNvSpPr txBox="1">
                <a:spLocks noRot="1" noChangeAspect="1" noMove="1" noResize="1" noEditPoints="1" noAdjustHandles="1" noChangeArrowheads="1" noChangeShapeType="1" noTextEdit="1"/>
              </p:cNvSpPr>
              <p:nvPr/>
            </p:nvSpPr>
            <p:spPr>
              <a:xfrm>
                <a:off x="6648667" y="4089846"/>
                <a:ext cx="4861652" cy="461665"/>
              </a:xfrm>
              <a:prstGeom prst="rect">
                <a:avLst/>
              </a:prstGeom>
              <a:blipFill>
                <a:blip r:embed="rId4"/>
                <a:stretch>
                  <a:fillRect l="-878" t="-10526" r="-1004" b="-28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8639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7"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4E915-6D85-D3E2-60DC-C4AE55AF3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D7FA9C-8A40-D500-D0C5-592BF88D0F8D}"/>
              </a:ext>
            </a:extLst>
          </p:cNvPr>
          <p:cNvSpPr>
            <a:spLocks noGrp="1"/>
          </p:cNvSpPr>
          <p:nvPr>
            <p:ph type="title"/>
          </p:nvPr>
        </p:nvSpPr>
        <p:spPr/>
        <p:txBody>
          <a:bodyPr/>
          <a:lstStyle/>
          <a:p>
            <a:r>
              <a:rPr lang="en-US" altLang="zh-CN" dirty="0"/>
              <a:t>Design -- Policy</a:t>
            </a:r>
            <a:endParaRPr lang="zh-CN" altLang="en-US" dirty="0"/>
          </a:p>
        </p:txBody>
      </p:sp>
      <p:sp>
        <p:nvSpPr>
          <p:cNvPr id="3" name="Content Placeholder 2">
            <a:extLst>
              <a:ext uri="{FF2B5EF4-FFF2-40B4-BE49-F238E27FC236}">
                <a16:creationId xmlns:a16="http://schemas.microsoft.com/office/drawing/2014/main" id="{1664C450-523F-18AD-93EF-32310F102DEA}"/>
              </a:ext>
            </a:extLst>
          </p:cNvPr>
          <p:cNvSpPr>
            <a:spLocks noGrp="1"/>
          </p:cNvSpPr>
          <p:nvPr>
            <p:ph idx="1"/>
          </p:nvPr>
        </p:nvSpPr>
        <p:spPr>
          <a:xfrm>
            <a:off x="681681" y="1395776"/>
            <a:ext cx="10515600" cy="1447438"/>
          </a:xfrm>
        </p:spPr>
        <p:txBody>
          <a:bodyPr/>
          <a:lstStyle/>
          <a:p>
            <a:r>
              <a:rPr lang="en-US" altLang="zh-CN" dirty="0"/>
              <a:t>Problem modelling</a:t>
            </a:r>
          </a:p>
          <a:p>
            <a:endParaRPr lang="zh-CN" altLang="en-US" dirty="0"/>
          </a:p>
        </p:txBody>
      </p:sp>
      <p:sp>
        <p:nvSpPr>
          <p:cNvPr id="4" name="Footer Placeholder 3">
            <a:extLst>
              <a:ext uri="{FF2B5EF4-FFF2-40B4-BE49-F238E27FC236}">
                <a16:creationId xmlns:a16="http://schemas.microsoft.com/office/drawing/2014/main" id="{1B4AD212-2742-8407-2371-C95CE4C3874A}"/>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dirty="0"/>
          </a:p>
        </p:txBody>
      </p:sp>
      <p:sp>
        <p:nvSpPr>
          <p:cNvPr id="5" name="Slide Number Placeholder 4">
            <a:extLst>
              <a:ext uri="{FF2B5EF4-FFF2-40B4-BE49-F238E27FC236}">
                <a16:creationId xmlns:a16="http://schemas.microsoft.com/office/drawing/2014/main" id="{DCF81508-2CB7-B7F7-5946-0FE884871EA7}"/>
              </a:ext>
            </a:extLst>
          </p:cNvPr>
          <p:cNvSpPr>
            <a:spLocks noGrp="1"/>
          </p:cNvSpPr>
          <p:nvPr>
            <p:ph type="sldNum" sz="quarter" idx="12"/>
          </p:nvPr>
        </p:nvSpPr>
        <p:spPr/>
        <p:txBody>
          <a:bodyPr/>
          <a:lstStyle/>
          <a:p>
            <a:fld id="{78DCF842-C690-4C37-AFB3-3DE4BE37746A}" type="slidenum">
              <a:rPr lang="zh-CN" altLang="en-US" smtClean="0"/>
              <a:pPr/>
              <a:t>11</a:t>
            </a:fld>
            <a:endParaRPr lang="zh-CN" altLang="en-US" dirty="0"/>
          </a:p>
        </p:txBody>
      </p:sp>
      <p:sp>
        <p:nvSpPr>
          <p:cNvPr id="8" name="Rectangle 7">
            <a:extLst>
              <a:ext uri="{FF2B5EF4-FFF2-40B4-BE49-F238E27FC236}">
                <a16:creationId xmlns:a16="http://schemas.microsoft.com/office/drawing/2014/main" id="{B484A577-F232-B4F3-033C-33F3DF7A7277}"/>
              </a:ext>
            </a:extLst>
          </p:cNvPr>
          <p:cNvSpPr/>
          <p:nvPr/>
        </p:nvSpPr>
        <p:spPr>
          <a:xfrm>
            <a:off x="1377642" y="4867865"/>
            <a:ext cx="2998779" cy="1188720"/>
          </a:xfrm>
          <a:prstGeom prst="rect">
            <a:avLst/>
          </a:prstGeom>
          <a:solidFill>
            <a:srgbClr val="C284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2">
                    <a:lumMod val="75000"/>
                  </a:schemeClr>
                </a:solidFill>
              </a:rPr>
              <a:t>1. Set up proper </a:t>
            </a:r>
            <a:r>
              <a:rPr lang="en-US" altLang="zh-CN" sz="2400" dirty="0" err="1">
                <a:solidFill>
                  <a:schemeClr val="bg2">
                    <a:lumMod val="75000"/>
                  </a:schemeClr>
                </a:solidFill>
              </a:rPr>
              <a:t>QoE</a:t>
            </a:r>
            <a:r>
              <a:rPr lang="en-US" altLang="zh-CN" sz="2400" dirty="0">
                <a:solidFill>
                  <a:schemeClr val="bg2">
                    <a:lumMod val="75000"/>
                  </a:schemeClr>
                </a:solidFill>
              </a:rPr>
              <a:t> metrics</a:t>
            </a:r>
            <a:endParaRPr lang="zh-CN" altLang="en-US" sz="2400" dirty="0">
              <a:solidFill>
                <a:schemeClr val="bg2">
                  <a:lumMod val="75000"/>
                </a:schemeClr>
              </a:solidFill>
            </a:endParaRPr>
          </a:p>
        </p:txBody>
      </p:sp>
      <p:sp>
        <p:nvSpPr>
          <p:cNvPr id="9" name="Rectangle 8">
            <a:extLst>
              <a:ext uri="{FF2B5EF4-FFF2-40B4-BE49-F238E27FC236}">
                <a16:creationId xmlns:a16="http://schemas.microsoft.com/office/drawing/2014/main" id="{2062CB03-FFC2-16C6-34BD-F1502DB70783}"/>
              </a:ext>
            </a:extLst>
          </p:cNvPr>
          <p:cNvSpPr/>
          <p:nvPr/>
        </p:nvSpPr>
        <p:spPr>
          <a:xfrm>
            <a:off x="4944591" y="4867865"/>
            <a:ext cx="2998779" cy="1188720"/>
          </a:xfrm>
          <a:prstGeom prst="rect">
            <a:avLst/>
          </a:prstGeom>
          <a:solidFill>
            <a:srgbClr val="C284C0">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2. Set up model for optimization</a:t>
            </a:r>
            <a:endParaRPr lang="zh-CN" altLang="en-US" sz="2400" dirty="0">
              <a:solidFill>
                <a:schemeClr val="tx1"/>
              </a:solidFill>
            </a:endParaRPr>
          </a:p>
        </p:txBody>
      </p:sp>
      <p:sp>
        <p:nvSpPr>
          <p:cNvPr id="10" name="Rectangle 9">
            <a:extLst>
              <a:ext uri="{FF2B5EF4-FFF2-40B4-BE49-F238E27FC236}">
                <a16:creationId xmlns:a16="http://schemas.microsoft.com/office/drawing/2014/main" id="{E715CE94-F87E-5AD5-4CF3-ADAD01CAC61A}"/>
              </a:ext>
            </a:extLst>
          </p:cNvPr>
          <p:cNvSpPr/>
          <p:nvPr/>
        </p:nvSpPr>
        <p:spPr>
          <a:xfrm>
            <a:off x="8511540" y="4867865"/>
            <a:ext cx="2998779" cy="1188720"/>
          </a:xfrm>
          <a:prstGeom prst="rect">
            <a:avLst/>
          </a:prstGeom>
          <a:solidFill>
            <a:srgbClr val="C284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2">
                    <a:lumMod val="75000"/>
                  </a:schemeClr>
                </a:solidFill>
              </a:rPr>
              <a:t>3. Solve with mathematical tools</a:t>
            </a:r>
            <a:endParaRPr lang="zh-CN" altLang="en-US" sz="2400" dirty="0">
              <a:solidFill>
                <a:schemeClr val="bg2">
                  <a:lumMod val="75000"/>
                </a:schemeClr>
              </a:solidFill>
            </a:endParaRPr>
          </a:p>
        </p:txBody>
      </p:sp>
      <p:sp>
        <p:nvSpPr>
          <p:cNvPr id="11" name="Arrow: Right 10">
            <a:extLst>
              <a:ext uri="{FF2B5EF4-FFF2-40B4-BE49-F238E27FC236}">
                <a16:creationId xmlns:a16="http://schemas.microsoft.com/office/drawing/2014/main" id="{219CD701-A661-85B1-487C-99FFBD5E487D}"/>
              </a:ext>
            </a:extLst>
          </p:cNvPr>
          <p:cNvSpPr/>
          <p:nvPr/>
        </p:nvSpPr>
        <p:spPr>
          <a:xfrm>
            <a:off x="4508106" y="5311597"/>
            <a:ext cx="304800" cy="301255"/>
          </a:xfrm>
          <a:prstGeom prst="rightArrow">
            <a:avLst/>
          </a:prstGeom>
          <a:solidFill>
            <a:srgbClr val="951F6B">
              <a:alpha val="40000"/>
            </a:srgbClr>
          </a:solidFill>
          <a:ln>
            <a:solidFill>
              <a:srgbClr val="6522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Arrow: Right 11">
            <a:extLst>
              <a:ext uri="{FF2B5EF4-FFF2-40B4-BE49-F238E27FC236}">
                <a16:creationId xmlns:a16="http://schemas.microsoft.com/office/drawing/2014/main" id="{3341E7E2-1E77-7ABD-0E15-2FA6C25504AF}"/>
              </a:ext>
            </a:extLst>
          </p:cNvPr>
          <p:cNvSpPr/>
          <p:nvPr/>
        </p:nvSpPr>
        <p:spPr>
          <a:xfrm>
            <a:off x="8075055" y="5312379"/>
            <a:ext cx="304800" cy="301255"/>
          </a:xfrm>
          <a:prstGeom prst="rightArrow">
            <a:avLst/>
          </a:prstGeom>
          <a:solidFill>
            <a:srgbClr val="951F6B">
              <a:alpha val="40000"/>
            </a:srgbClr>
          </a:solidFill>
          <a:ln>
            <a:solidFill>
              <a:srgbClr val="6522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graphicFrame>
            <p:nvGraphicFramePr>
              <p:cNvPr id="16" name="Table 15">
                <a:extLst>
                  <a:ext uri="{FF2B5EF4-FFF2-40B4-BE49-F238E27FC236}">
                    <a16:creationId xmlns:a16="http://schemas.microsoft.com/office/drawing/2014/main" id="{3D361686-E357-A896-85F1-6B79F503CF95}"/>
                  </a:ext>
                </a:extLst>
              </p:cNvPr>
              <p:cNvGraphicFramePr>
                <a:graphicFrameLocks noGrp="1"/>
              </p:cNvGraphicFramePr>
              <p:nvPr>
                <p:extLst>
                  <p:ext uri="{D42A27DB-BD31-4B8C-83A1-F6EECF244321}">
                    <p14:modId xmlns:p14="http://schemas.microsoft.com/office/powerpoint/2010/main" val="565307578"/>
                  </p:ext>
                </p:extLst>
              </p:nvPr>
            </p:nvGraphicFramePr>
            <p:xfrm>
              <a:off x="251084" y="1899780"/>
              <a:ext cx="9941540" cy="2771204"/>
            </p:xfrm>
            <a:graphic>
              <a:graphicData uri="http://schemas.openxmlformats.org/drawingml/2006/table">
                <a:tbl>
                  <a:tblPr firstRow="1" bandRow="1">
                    <a:tableStyleId>{5C22544A-7EE6-4342-B048-85BDC9FD1C3A}</a:tableStyleId>
                  </a:tblPr>
                  <a:tblGrid>
                    <a:gridCol w="1451881">
                      <a:extLst>
                        <a:ext uri="{9D8B030D-6E8A-4147-A177-3AD203B41FA5}">
                          <a16:colId xmlns:a16="http://schemas.microsoft.com/office/drawing/2014/main" val="2801113198"/>
                        </a:ext>
                      </a:extLst>
                    </a:gridCol>
                    <a:gridCol w="3162650">
                      <a:extLst>
                        <a:ext uri="{9D8B030D-6E8A-4147-A177-3AD203B41FA5}">
                          <a16:colId xmlns:a16="http://schemas.microsoft.com/office/drawing/2014/main" val="409375289"/>
                        </a:ext>
                      </a:extLst>
                    </a:gridCol>
                    <a:gridCol w="5327009">
                      <a:extLst>
                        <a:ext uri="{9D8B030D-6E8A-4147-A177-3AD203B41FA5}">
                          <a16:colId xmlns:a16="http://schemas.microsoft.com/office/drawing/2014/main" val="2813332511"/>
                        </a:ext>
                      </a:extLst>
                    </a:gridCol>
                  </a:tblGrid>
                  <a:tr h="370840">
                    <a:tc>
                      <a:txBody>
                        <a:bodyPr/>
                        <a:lstStyle/>
                        <a:p>
                          <a:endParaRPr lang="zh-CN" altLang="en-US" dirty="0"/>
                        </a:p>
                      </a:txBody>
                      <a:tcPr>
                        <a:solidFill>
                          <a:srgbClr val="C5D1EB"/>
                        </a:solidFill>
                      </a:tcPr>
                    </a:tc>
                    <a:tc>
                      <a:txBody>
                        <a:bodyPr/>
                        <a:lstStyle/>
                        <a:p>
                          <a:r>
                            <a:rPr lang="en-US" altLang="zh-CN" dirty="0">
                              <a:solidFill>
                                <a:schemeClr val="tx1"/>
                              </a:solidFill>
                            </a:rPr>
                            <a:t>Denotations</a:t>
                          </a:r>
                          <a:endParaRPr lang="zh-CN" altLang="en-US" dirty="0">
                            <a:solidFill>
                              <a:schemeClr val="tx1"/>
                            </a:solidFill>
                          </a:endParaRPr>
                        </a:p>
                      </a:txBody>
                      <a:tcPr>
                        <a:solidFill>
                          <a:srgbClr val="C5D1EB"/>
                        </a:solidFill>
                      </a:tcPr>
                    </a:tc>
                    <a:tc>
                      <a:txBody>
                        <a:bodyPr/>
                        <a:lstStyle/>
                        <a:p>
                          <a:r>
                            <a:rPr lang="en-US" altLang="zh-CN" dirty="0">
                              <a:solidFill>
                                <a:schemeClr val="tx1"/>
                              </a:solidFill>
                            </a:rPr>
                            <a:t>Meaning</a:t>
                          </a:r>
                          <a:endParaRPr lang="zh-CN" altLang="en-US" dirty="0">
                            <a:solidFill>
                              <a:schemeClr val="tx1"/>
                            </a:solidFill>
                          </a:endParaRPr>
                        </a:p>
                      </a:txBody>
                      <a:tcPr>
                        <a:solidFill>
                          <a:srgbClr val="C5D1EB"/>
                        </a:solidFill>
                      </a:tcPr>
                    </a:tc>
                    <a:extLst>
                      <a:ext uri="{0D108BD9-81ED-4DB2-BD59-A6C34878D82A}">
                        <a16:rowId xmlns:a16="http://schemas.microsoft.com/office/drawing/2014/main" val="1113163317"/>
                      </a:ext>
                    </a:extLst>
                  </a:tr>
                  <a:tr h="370840">
                    <a:tc>
                      <a:txBody>
                        <a:bodyPr/>
                        <a:lstStyle/>
                        <a:p>
                          <a:r>
                            <a:rPr lang="en-US" altLang="zh-CN" b="1" dirty="0"/>
                            <a:t>Variables</a:t>
                          </a:r>
                          <a:endParaRPr lang="zh-CN" altLang="en-US" b="1" dirty="0"/>
                        </a:p>
                      </a:txBody>
                      <a:tcPr>
                        <a:solidFill>
                          <a:srgbClr val="C5D1EB"/>
                        </a:solidFill>
                      </a:tcPr>
                    </a:tc>
                    <a:tc>
                      <a:txBody>
                        <a:bodyPr/>
                        <a:lstStyle/>
                        <a:p>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rPr>
                                  <m:t>𝒅</m:t>
                                </m:r>
                              </m:oMath>
                            </m:oMathPara>
                          </a14:m>
                          <a:endParaRPr lang="zh-CN" altLang="en-US" b="1" dirty="0"/>
                        </a:p>
                      </a:txBody>
                      <a:tcPr>
                        <a:solidFill>
                          <a:srgbClr val="C5D1EB">
                            <a:alpha val="54118"/>
                          </a:srgbClr>
                        </a:solidFill>
                      </a:tcPr>
                    </a:tc>
                    <a:tc>
                      <a:txBody>
                        <a:bodyPr/>
                        <a:lstStyle/>
                        <a:p>
                          <a:r>
                            <a:rPr lang="en-US" altLang="zh-CN" sz="1800" b="0" i="0" kern="1200" dirty="0">
                              <a:solidFill>
                                <a:schemeClr val="dk1"/>
                              </a:solidFill>
                              <a:effectLst/>
                              <a:latin typeface="+mn-lt"/>
                              <a:ea typeface="+mn-ea"/>
                              <a:cs typeface="+mn-cs"/>
                            </a:rPr>
                            <a:t>a vector of the downlink bitrate </a:t>
                          </a:r>
                          <a14:m>
                            <m:oMath xmlns:m="http://schemas.openxmlformats.org/officeDocument/2006/math">
                              <m:sSub>
                                <m:sSubPr>
                                  <m:ctrlPr>
                                    <a:rPr lang="en-US" altLang="zh-CN" sz="1800" b="0" i="1" kern="1200" smtClean="0">
                                      <a:solidFill>
                                        <a:schemeClr val="dk1"/>
                                      </a:solidFill>
                                      <a:effectLst/>
                                      <a:latin typeface="Cambria Math" panose="02040503050406030204" pitchFamily="18" charset="0"/>
                                      <a:ea typeface="+mn-ea"/>
                                      <a:cs typeface="+mn-cs"/>
                                    </a:rPr>
                                  </m:ctrlPr>
                                </m:sSubPr>
                                <m:e>
                                  <m:r>
                                    <a:rPr lang="en-US" altLang="zh-CN" sz="1800" b="0" i="1" kern="1200" smtClean="0">
                                      <a:solidFill>
                                        <a:schemeClr val="dk1"/>
                                      </a:solidFill>
                                      <a:effectLst/>
                                      <a:latin typeface="Cambria Math" panose="02040503050406030204" pitchFamily="18" charset="0"/>
                                      <a:ea typeface="+mn-ea"/>
                                      <a:cs typeface="+mn-cs"/>
                                    </a:rPr>
                                    <m:t>𝑑</m:t>
                                  </m:r>
                                </m:e>
                                <m:sub>
                                  <m:r>
                                    <a:rPr lang="en-US" altLang="zh-CN" sz="1800" b="0" i="1" kern="1200" smtClean="0">
                                      <a:solidFill>
                                        <a:schemeClr val="dk1"/>
                                      </a:solidFill>
                                      <a:effectLst/>
                                      <a:latin typeface="Cambria Math" panose="02040503050406030204" pitchFamily="18" charset="0"/>
                                      <a:ea typeface="+mn-ea"/>
                                      <a:cs typeface="+mn-cs"/>
                                    </a:rPr>
                                    <m:t>𝑖</m:t>
                                  </m:r>
                                </m:sub>
                              </m:sSub>
                            </m:oMath>
                          </a14:m>
                          <a:r>
                            <a:rPr lang="en-US" altLang="zh-CN" sz="1800" b="0" i="0" kern="1200" dirty="0">
                              <a:solidFill>
                                <a:schemeClr val="dk1"/>
                              </a:solidFill>
                              <a:effectLst/>
                              <a:latin typeface="+mn-lt"/>
                              <a:ea typeface="+mn-ea"/>
                              <a:cs typeface="+mn-cs"/>
                            </a:rPr>
                            <a:t> for each client </a:t>
                          </a:r>
                          <a14:m>
                            <m:oMath xmlns:m="http://schemas.openxmlformats.org/officeDocument/2006/math">
                              <m:r>
                                <a:rPr lang="en-US" altLang="zh-CN" sz="1800" b="0" i="1" kern="1200" smtClean="0">
                                  <a:solidFill>
                                    <a:schemeClr val="dk1"/>
                                  </a:solidFill>
                                  <a:effectLst/>
                                  <a:latin typeface="Cambria Math" panose="02040503050406030204" pitchFamily="18" charset="0"/>
                                  <a:ea typeface="+mn-ea"/>
                                  <a:cs typeface="+mn-cs"/>
                                </a:rPr>
                                <m:t>𝑖</m:t>
                              </m:r>
                            </m:oMath>
                          </a14:m>
                          <a:r>
                            <a:rPr lang="en-US" altLang="zh-CN" sz="1800" b="0" i="0" kern="1200" dirty="0">
                              <a:solidFill>
                                <a:schemeClr val="dk1"/>
                              </a:solidFill>
                              <a:effectLst/>
                              <a:latin typeface="+mn-lt"/>
                              <a:ea typeface="+mn-ea"/>
                              <a:cs typeface="+mn-cs"/>
                            </a:rPr>
                            <a:t> </a:t>
                          </a:r>
                          <a:endParaRPr lang="zh-CN" altLang="en-US" dirty="0"/>
                        </a:p>
                      </a:txBody>
                      <a:tcPr>
                        <a:solidFill>
                          <a:srgbClr val="C5D1EB">
                            <a:alpha val="54118"/>
                          </a:srgbClr>
                        </a:solidFill>
                      </a:tcPr>
                    </a:tc>
                    <a:extLst>
                      <a:ext uri="{0D108BD9-81ED-4DB2-BD59-A6C34878D82A}">
                        <a16:rowId xmlns:a16="http://schemas.microsoft.com/office/drawing/2014/main" val="1388904068"/>
                      </a:ext>
                    </a:extLst>
                  </a:tr>
                  <a:tr h="370840">
                    <a:tc>
                      <a:txBody>
                        <a:bodyPr/>
                        <a:lstStyle/>
                        <a:p>
                          <a:r>
                            <a:rPr lang="en-US" altLang="zh-CN" b="1" dirty="0"/>
                            <a:t>Constrains</a:t>
                          </a:r>
                          <a:endParaRPr lang="zh-CN" altLang="en-US" b="1" dirty="0"/>
                        </a:p>
                      </a:txBody>
                      <a:tcPr>
                        <a:solidFill>
                          <a:srgbClr val="C5D1EB"/>
                        </a:solidFill>
                      </a:tcPr>
                    </a:tc>
                    <a:tc>
                      <a:txBody>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≥0</m:t>
                                </m:r>
                              </m:oMath>
                            </m:oMathPara>
                          </a14:m>
                          <a:endParaRPr lang="zh-CN" altLang="en-US" dirty="0"/>
                        </a:p>
                      </a:txBody>
                      <a:tcPr>
                        <a:solidFill>
                          <a:srgbClr val="C5D1EB">
                            <a:alpha val="54118"/>
                          </a:srgbClr>
                        </a:solidFill>
                      </a:tcPr>
                    </a:tc>
                    <a:tc>
                      <a:txBody>
                        <a:bodyPr/>
                        <a:lstStyle/>
                        <a:p>
                          <a:r>
                            <a:rPr lang="en-US" altLang="zh-CN" dirty="0"/>
                            <a:t>Downlink bitrate should be positive</a:t>
                          </a:r>
                          <a:endParaRPr lang="zh-CN" altLang="en-US" dirty="0"/>
                        </a:p>
                      </a:txBody>
                      <a:tcPr>
                        <a:solidFill>
                          <a:srgbClr val="C5D1EB">
                            <a:alpha val="54118"/>
                          </a:srgbClr>
                        </a:solidFill>
                      </a:tcPr>
                    </a:tc>
                    <a:extLst>
                      <a:ext uri="{0D108BD9-81ED-4DB2-BD59-A6C34878D82A}">
                        <a16:rowId xmlns:a16="http://schemas.microsoft.com/office/drawing/2014/main" val="2326584138"/>
                      </a:ext>
                    </a:extLst>
                  </a:tr>
                  <a:tr h="370840">
                    <a:tc>
                      <a:txBody>
                        <a:bodyPr/>
                        <a:lstStyle/>
                        <a:p>
                          <a:endParaRPr lang="zh-CN" altLang="en-US" b="1" dirty="0"/>
                        </a:p>
                      </a:txBody>
                      <a:tcPr>
                        <a:solidFill>
                          <a:srgbClr val="C5D1E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𝐵</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≥0</m:t>
                                </m:r>
                              </m:oMath>
                            </m:oMathPara>
                          </a14:m>
                          <a:endParaRPr lang="zh-CN" altLang="en-US" dirty="0"/>
                        </a:p>
                      </a:txBody>
                      <a:tcPr>
                        <a:solidFill>
                          <a:srgbClr val="C5D1EB">
                            <a:alpha val="54118"/>
                          </a:srgbClr>
                        </a:solidFill>
                      </a:tcPr>
                    </a:tc>
                    <a:tc>
                      <a:txBody>
                        <a:bodyPr/>
                        <a:lstStyle/>
                        <a:p>
                          <a:r>
                            <a:rPr lang="en-US" altLang="zh-CN" dirty="0"/>
                            <a:t>Downlink bitrate should not exceed the capacity</a:t>
                          </a:r>
                          <a:endParaRPr lang="zh-CN" altLang="en-US" dirty="0"/>
                        </a:p>
                      </a:txBody>
                      <a:tcPr>
                        <a:solidFill>
                          <a:srgbClr val="C5D1EB">
                            <a:alpha val="54118"/>
                          </a:srgbClr>
                        </a:solidFill>
                      </a:tcPr>
                    </a:tc>
                    <a:extLst>
                      <a:ext uri="{0D108BD9-81ED-4DB2-BD59-A6C34878D82A}">
                        <a16:rowId xmlns:a16="http://schemas.microsoft.com/office/drawing/2014/main" val="3192189969"/>
                      </a:ext>
                    </a:extLst>
                  </a:tr>
                  <a:tr h="370840">
                    <a:tc>
                      <a:txBody>
                        <a:bodyPr/>
                        <a:lstStyle/>
                        <a:p>
                          <a:endParaRPr lang="zh-CN" altLang="en-US" b="1" dirty="0"/>
                        </a:p>
                      </a:txBody>
                      <a:tcPr>
                        <a:solidFill>
                          <a:srgbClr val="C5D1EB"/>
                        </a:solidFill>
                      </a:tcPr>
                    </a:tc>
                    <a:tc>
                      <a:txBody>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nary>
                                  <m:naryPr>
                                    <m:chr m:val="∑"/>
                                    <m:supHide m:val="on"/>
                                    <m:ctrlPr>
                                      <a:rPr lang="en-US" altLang="zh-CN" b="0" i="1" smtClean="0">
                                        <a:latin typeface="Cambria Math" panose="02040503050406030204" pitchFamily="18" charset="0"/>
                                      </a:rPr>
                                    </m:ctrlPr>
                                  </m:naryPr>
                                  <m:sub>
                                    <m:r>
                                      <a:rPr lang="en-US" altLang="zh-CN" b="0" i="1" smtClean="0">
                                        <a:latin typeface="Cambria Math" panose="02040503050406030204" pitchFamily="18" charset="0"/>
                                      </a:rPr>
                                      <m:t>𝑗</m:t>
                                    </m:r>
                                    <m:r>
                                      <a:rPr lang="en-US" altLang="zh-CN" b="0" i="1" smtClean="0">
                                        <a:latin typeface="Cambria Math" panose="02040503050406030204" pitchFamily="18" charset="0"/>
                                      </a:rPr>
                                      <m:t>≠</m:t>
                                    </m:r>
                                    <m:r>
                                      <a:rPr lang="en-US" altLang="zh-CN" b="0" i="1" smtClean="0">
                                        <a:latin typeface="Cambria Math" panose="02040503050406030204" pitchFamily="18" charset="0"/>
                                      </a:rPr>
                                      <m:t>𝑖</m:t>
                                    </m:r>
                                  </m:sub>
                                  <m:sup/>
                                  <m:e>
                                    <m:r>
                                      <m:rPr>
                                        <m:sty m:val="p"/>
                                      </m:rPr>
                                      <a:rPr lang="en-US" altLang="zh-CN" b="0" i="1" smtClean="0">
                                        <a:latin typeface="Cambria Math" panose="02040503050406030204" pitchFamily="18" charset="0"/>
                                      </a:rPr>
                                      <m:t>min</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𝐵</m:t>
                                        </m:r>
                                      </m:e>
                                      <m:sub>
                                        <m:r>
                                          <a:rPr lang="en-US" altLang="zh-CN" b="0" i="1" smtClean="0">
                                            <a:latin typeface="Cambria Math" panose="02040503050406030204" pitchFamily="18" charset="0"/>
                                          </a:rPr>
                                          <m:t>𝑗</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𝑗</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𝑀</m:t>
                                    </m:r>
                                    <m:r>
                                      <a:rPr lang="en-US" altLang="zh-CN" b="0" i="1" smtClean="0">
                                        <a:latin typeface="Cambria Math" panose="02040503050406030204" pitchFamily="18" charset="0"/>
                                      </a:rPr>
                                      <m:t>)</m:t>
                                    </m:r>
                                  </m:e>
                                </m:nary>
                              </m:oMath>
                            </m:oMathPara>
                          </a14:m>
                          <a:endParaRPr lang="zh-CN" altLang="en-US" dirty="0"/>
                        </a:p>
                      </a:txBody>
                      <a:tcPr>
                        <a:solidFill>
                          <a:srgbClr val="C5D1EB">
                            <a:alpha val="54118"/>
                          </a:srgbClr>
                        </a:solidFill>
                      </a:tcPr>
                    </a:tc>
                    <a:tc>
                      <a:txBody>
                        <a:bodyPr/>
                        <a:lstStyle/>
                        <a:p>
                          <a:r>
                            <a:rPr lang="en-US" altLang="zh-CN" sz="1800" b="0" i="0" kern="1200" dirty="0">
                              <a:solidFill>
                                <a:schemeClr val="dk1"/>
                              </a:solidFill>
                              <a:effectLst/>
                              <a:latin typeface="+mn-lt"/>
                              <a:ea typeface="+mn-ea"/>
                              <a:cs typeface="+mn-cs"/>
                            </a:rPr>
                            <a:t>The downlink bitrate of one user could not exceed the streaming contents provided by other users</a:t>
                          </a:r>
                          <a:br>
                            <a:rPr lang="en-US" altLang="zh-CN" dirty="0"/>
                          </a:br>
                          <a:endParaRPr lang="zh-CN" altLang="en-US" dirty="0"/>
                        </a:p>
                      </a:txBody>
                      <a:tcPr>
                        <a:solidFill>
                          <a:srgbClr val="C5D1EB">
                            <a:alpha val="54118"/>
                          </a:srgbClr>
                        </a:solidFill>
                      </a:tcPr>
                    </a:tc>
                    <a:extLst>
                      <a:ext uri="{0D108BD9-81ED-4DB2-BD59-A6C34878D82A}">
                        <a16:rowId xmlns:a16="http://schemas.microsoft.com/office/drawing/2014/main" val="3804064665"/>
                      </a:ext>
                    </a:extLst>
                  </a:tr>
                  <a:tr h="370840">
                    <a:tc>
                      <a:txBody>
                        <a:bodyPr/>
                        <a:lstStyle/>
                        <a:p>
                          <a:r>
                            <a:rPr lang="en-US" altLang="zh-CN" b="1" dirty="0"/>
                            <a:t>Objective</a:t>
                          </a:r>
                          <a:endParaRPr lang="zh-CN" altLang="en-US" b="1" dirty="0"/>
                        </a:p>
                      </a:txBody>
                      <a:tcPr>
                        <a:solidFill>
                          <a:srgbClr val="C5D1E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800" b="0" i="1" smtClean="0">
                                    <a:solidFill>
                                      <a:prstClr val="black"/>
                                    </a:solidFill>
                                    <a:latin typeface="Cambria Math" panose="02040503050406030204" pitchFamily="18" charset="0"/>
                                  </a:rPr>
                                  <m:t>𝑈</m:t>
                                </m:r>
                                <m:r>
                                  <a:rPr lang="en-US" altLang="zh-CN" sz="1800" i="1" smtClean="0">
                                    <a:solidFill>
                                      <a:prstClr val="black"/>
                                    </a:solidFill>
                                    <a:latin typeface="Cambria Math" panose="02040503050406030204" pitchFamily="18" charset="0"/>
                                  </a:rPr>
                                  <m:t>=</m:t>
                                </m:r>
                                <m:d>
                                  <m:dPr>
                                    <m:ctrlPr>
                                      <a:rPr lang="en-US" altLang="zh-CN" sz="1800" i="1" smtClean="0">
                                        <a:solidFill>
                                          <a:prstClr val="black"/>
                                        </a:solidFill>
                                        <a:latin typeface="Cambria Math" panose="02040503050406030204" pitchFamily="18" charset="0"/>
                                      </a:rPr>
                                    </m:ctrlPr>
                                  </m:dPr>
                                  <m:e>
                                    <m:r>
                                      <a:rPr lang="en-US" altLang="zh-CN" sz="1800" i="1" smtClean="0">
                                        <a:solidFill>
                                          <a:prstClr val="black"/>
                                        </a:solidFill>
                                        <a:latin typeface="Cambria Math" panose="02040503050406030204" pitchFamily="18" charset="0"/>
                                      </a:rPr>
                                      <m:t>1−</m:t>
                                    </m:r>
                                    <m:r>
                                      <a:rPr lang="en-US" altLang="zh-CN" sz="1800" i="1" smtClean="0">
                                        <a:solidFill>
                                          <a:prstClr val="black"/>
                                        </a:solidFill>
                                        <a:latin typeface="Cambria Math" panose="02040503050406030204" pitchFamily="18" charset="0"/>
                                      </a:rPr>
                                      <m:t>𝜌</m:t>
                                    </m:r>
                                  </m:e>
                                </m:d>
                                <m:acc>
                                  <m:accPr>
                                    <m:chr m:val="̅"/>
                                    <m:ctrlPr>
                                      <a:rPr lang="en-US" altLang="zh-CN" sz="1800" i="1" smtClean="0">
                                        <a:solidFill>
                                          <a:schemeClr val="tx1"/>
                                        </a:solidFill>
                                        <a:latin typeface="Cambria Math" panose="02040503050406030204" pitchFamily="18" charset="0"/>
                                      </a:rPr>
                                    </m:ctrlPr>
                                  </m:accPr>
                                  <m:e>
                                    <m:r>
                                      <a:rPr lang="en-US" altLang="zh-CN" sz="1800" b="0" i="1" smtClean="0">
                                        <a:solidFill>
                                          <a:schemeClr val="tx1"/>
                                        </a:solidFill>
                                        <a:latin typeface="Cambria Math" panose="02040503050406030204" pitchFamily="18" charset="0"/>
                                      </a:rPr>
                                      <m:t>𝑄</m:t>
                                    </m:r>
                                    <m:r>
                                      <a:rPr lang="en-US" altLang="zh-CN" sz="1800" b="0" i="1" smtClean="0">
                                        <a:solidFill>
                                          <a:schemeClr val="tx1"/>
                                        </a:solidFill>
                                        <a:latin typeface="Cambria Math" panose="02040503050406030204" pitchFamily="18" charset="0"/>
                                      </a:rPr>
                                      <m:t>(</m:t>
                                    </m:r>
                                    <m:r>
                                      <a:rPr lang="en-US" altLang="zh-CN" sz="1800" b="1" i="1" smtClean="0">
                                        <a:solidFill>
                                          <a:schemeClr val="tx1"/>
                                        </a:solidFill>
                                        <a:latin typeface="Cambria Math" panose="02040503050406030204" pitchFamily="18" charset="0"/>
                                      </a:rPr>
                                      <m:t>𝒅</m:t>
                                    </m:r>
                                    <m:r>
                                      <a:rPr lang="en-US" altLang="zh-CN" sz="1800" b="0" i="1" smtClean="0">
                                        <a:solidFill>
                                          <a:schemeClr val="tx1"/>
                                        </a:solidFill>
                                        <a:latin typeface="Cambria Math" panose="02040503050406030204" pitchFamily="18" charset="0"/>
                                      </a:rPr>
                                      <m:t>)</m:t>
                                    </m:r>
                                  </m:e>
                                </m:acc>
                                <m:r>
                                  <a:rPr lang="en-US" altLang="zh-CN" sz="1800" i="1" smtClean="0">
                                    <a:solidFill>
                                      <a:schemeClr val="tx1"/>
                                    </a:solidFill>
                                    <a:latin typeface="Cambria Math" panose="02040503050406030204" pitchFamily="18" charset="0"/>
                                  </a:rPr>
                                  <m:t>+</m:t>
                                </m:r>
                                <m:r>
                                  <a:rPr lang="en-US" altLang="zh-CN" sz="1800" i="1" smtClean="0">
                                    <a:solidFill>
                                      <a:schemeClr val="tx1"/>
                                    </a:solidFill>
                                    <a:latin typeface="Cambria Math" panose="02040503050406030204" pitchFamily="18" charset="0"/>
                                  </a:rPr>
                                  <m:t>𝜌</m:t>
                                </m:r>
                                <m:r>
                                  <a:rPr lang="en-US" altLang="zh-CN" sz="1800" b="0" i="1" smtClean="0">
                                    <a:solidFill>
                                      <a:schemeClr val="tx1"/>
                                    </a:solidFill>
                                    <a:latin typeface="Cambria Math" panose="02040503050406030204" pitchFamily="18" charset="0"/>
                                  </a:rPr>
                                  <m:t>𝐹</m:t>
                                </m:r>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𝑄</m:t>
                                </m:r>
                                <m:r>
                                  <a:rPr lang="en-US" altLang="zh-CN" sz="1800" b="0" i="1" smtClean="0">
                                    <a:solidFill>
                                      <a:schemeClr val="tx1"/>
                                    </a:solidFill>
                                    <a:latin typeface="Cambria Math" panose="02040503050406030204" pitchFamily="18" charset="0"/>
                                  </a:rPr>
                                  <m:t>(</m:t>
                                </m:r>
                                <m:r>
                                  <a:rPr lang="en-US" altLang="zh-CN" sz="1800" b="1" i="1" smtClean="0">
                                    <a:solidFill>
                                      <a:schemeClr val="tx1"/>
                                    </a:solidFill>
                                    <a:latin typeface="Cambria Math" panose="02040503050406030204" pitchFamily="18" charset="0"/>
                                  </a:rPr>
                                  <m:t>𝒅</m:t>
                                </m:r>
                                <m:r>
                                  <a:rPr lang="en-US" altLang="zh-CN" sz="1800" b="0" i="1" smtClean="0">
                                    <a:solidFill>
                                      <a:schemeClr val="tx1"/>
                                    </a:solidFill>
                                    <a:latin typeface="Cambria Math" panose="02040503050406030204" pitchFamily="18" charset="0"/>
                                  </a:rPr>
                                  <m:t>))</m:t>
                                </m:r>
                              </m:oMath>
                            </m:oMathPara>
                          </a14:m>
                          <a:endParaRPr lang="en-US" altLang="zh-CN" sz="1200" dirty="0">
                            <a:solidFill>
                              <a:prstClr val="black"/>
                            </a:solidFill>
                            <a:latin typeface="Arial" panose="020B0604020202020204" pitchFamily="34" charset="0"/>
                            <a:ea typeface="等线"/>
                            <a:cs typeface="Arial" panose="020B0604020202020204" pitchFamily="34" charset="0"/>
                          </a:endParaRPr>
                        </a:p>
                      </a:txBody>
                      <a:tcPr>
                        <a:solidFill>
                          <a:srgbClr val="C5D1EB">
                            <a:alpha val="54118"/>
                          </a:srgbClr>
                        </a:solidFill>
                      </a:tcPr>
                    </a:tc>
                    <a:tc>
                      <a:txBody>
                        <a:bodyPr/>
                        <a:lstStyle/>
                        <a:p>
                          <a:r>
                            <a:rPr lang="en-US" altLang="zh-CN" dirty="0"/>
                            <a:t>The Ho</a:t>
                          </a:r>
                          <a:r>
                            <a:rPr lang="el-GR" altLang="zh-CN" dirty="0">
                              <a:ea typeface="Linux Libertine" panose="02000503000000000000" pitchFamily="2" charset="0"/>
                              <a:cs typeface="Linux Libertine" panose="02000503000000000000" pitchFamily="2" charset="0"/>
                            </a:rPr>
                            <a:t>β</a:t>
                          </a:r>
                          <a:r>
                            <a:rPr lang="en-US" altLang="zh-CN" dirty="0" err="1">
                              <a:ea typeface="Linux Libertine" panose="02000503000000000000" pitchFamily="2" charset="0"/>
                              <a:cs typeface="Linux Libertine" panose="02000503000000000000" pitchFamily="2" charset="0"/>
                            </a:rPr>
                            <a:t>feld</a:t>
                          </a:r>
                          <a:r>
                            <a:rPr lang="en-US" altLang="zh-CN" dirty="0">
                              <a:ea typeface="Linux Libertine" panose="02000503000000000000" pitchFamily="2" charset="0"/>
                              <a:cs typeface="Linux Libertine" panose="02000503000000000000" pitchFamily="2" charset="0"/>
                            </a:rPr>
                            <a:t> utility function</a:t>
                          </a:r>
                          <a:endParaRPr lang="zh-CN" altLang="en-US" dirty="0"/>
                        </a:p>
                      </a:txBody>
                      <a:tcPr>
                        <a:solidFill>
                          <a:srgbClr val="C5D1EB">
                            <a:alpha val="54118"/>
                          </a:srgbClr>
                        </a:solidFill>
                      </a:tcPr>
                    </a:tc>
                    <a:extLst>
                      <a:ext uri="{0D108BD9-81ED-4DB2-BD59-A6C34878D82A}">
                        <a16:rowId xmlns:a16="http://schemas.microsoft.com/office/drawing/2014/main" val="4085971452"/>
                      </a:ext>
                    </a:extLst>
                  </a:tr>
                </a:tbl>
              </a:graphicData>
            </a:graphic>
          </p:graphicFrame>
        </mc:Choice>
        <mc:Fallback xmlns="">
          <p:graphicFrame>
            <p:nvGraphicFramePr>
              <p:cNvPr id="16" name="Table 15">
                <a:extLst>
                  <a:ext uri="{FF2B5EF4-FFF2-40B4-BE49-F238E27FC236}">
                    <a16:creationId xmlns:a16="http://schemas.microsoft.com/office/drawing/2014/main" id="{3D361686-E357-A896-85F1-6B79F503CF95}"/>
                  </a:ext>
                </a:extLst>
              </p:cNvPr>
              <p:cNvGraphicFramePr>
                <a:graphicFrameLocks noGrp="1"/>
              </p:cNvGraphicFramePr>
              <p:nvPr>
                <p:extLst>
                  <p:ext uri="{D42A27DB-BD31-4B8C-83A1-F6EECF244321}">
                    <p14:modId xmlns:p14="http://schemas.microsoft.com/office/powerpoint/2010/main" val="565307578"/>
                  </p:ext>
                </p:extLst>
              </p:nvPr>
            </p:nvGraphicFramePr>
            <p:xfrm>
              <a:off x="251084" y="1899780"/>
              <a:ext cx="9941540" cy="2771204"/>
            </p:xfrm>
            <a:graphic>
              <a:graphicData uri="http://schemas.openxmlformats.org/drawingml/2006/table">
                <a:tbl>
                  <a:tblPr firstRow="1" bandRow="1">
                    <a:tableStyleId>{5C22544A-7EE6-4342-B048-85BDC9FD1C3A}</a:tableStyleId>
                  </a:tblPr>
                  <a:tblGrid>
                    <a:gridCol w="1451881">
                      <a:extLst>
                        <a:ext uri="{9D8B030D-6E8A-4147-A177-3AD203B41FA5}">
                          <a16:colId xmlns:a16="http://schemas.microsoft.com/office/drawing/2014/main" val="2801113198"/>
                        </a:ext>
                      </a:extLst>
                    </a:gridCol>
                    <a:gridCol w="3162650">
                      <a:extLst>
                        <a:ext uri="{9D8B030D-6E8A-4147-A177-3AD203B41FA5}">
                          <a16:colId xmlns:a16="http://schemas.microsoft.com/office/drawing/2014/main" val="409375289"/>
                        </a:ext>
                      </a:extLst>
                    </a:gridCol>
                    <a:gridCol w="5327009">
                      <a:extLst>
                        <a:ext uri="{9D8B030D-6E8A-4147-A177-3AD203B41FA5}">
                          <a16:colId xmlns:a16="http://schemas.microsoft.com/office/drawing/2014/main" val="2813332511"/>
                        </a:ext>
                      </a:extLst>
                    </a:gridCol>
                  </a:tblGrid>
                  <a:tr h="370840">
                    <a:tc>
                      <a:txBody>
                        <a:bodyPr/>
                        <a:lstStyle/>
                        <a:p>
                          <a:endParaRPr lang="zh-CN" altLang="en-US" dirty="0"/>
                        </a:p>
                      </a:txBody>
                      <a:tcPr>
                        <a:solidFill>
                          <a:srgbClr val="C5D1EB"/>
                        </a:solidFill>
                      </a:tcPr>
                    </a:tc>
                    <a:tc>
                      <a:txBody>
                        <a:bodyPr/>
                        <a:lstStyle/>
                        <a:p>
                          <a:r>
                            <a:rPr lang="en-US" altLang="zh-CN" dirty="0">
                              <a:solidFill>
                                <a:schemeClr val="tx1"/>
                              </a:solidFill>
                            </a:rPr>
                            <a:t>Denotations</a:t>
                          </a:r>
                          <a:endParaRPr lang="zh-CN" altLang="en-US" dirty="0">
                            <a:solidFill>
                              <a:schemeClr val="tx1"/>
                            </a:solidFill>
                          </a:endParaRPr>
                        </a:p>
                      </a:txBody>
                      <a:tcPr>
                        <a:solidFill>
                          <a:srgbClr val="C5D1EB"/>
                        </a:solidFill>
                      </a:tcPr>
                    </a:tc>
                    <a:tc>
                      <a:txBody>
                        <a:bodyPr/>
                        <a:lstStyle/>
                        <a:p>
                          <a:r>
                            <a:rPr lang="en-US" altLang="zh-CN" dirty="0">
                              <a:solidFill>
                                <a:schemeClr val="tx1"/>
                              </a:solidFill>
                            </a:rPr>
                            <a:t>Meaning</a:t>
                          </a:r>
                          <a:endParaRPr lang="zh-CN" altLang="en-US" dirty="0">
                            <a:solidFill>
                              <a:schemeClr val="tx1"/>
                            </a:solidFill>
                          </a:endParaRPr>
                        </a:p>
                      </a:txBody>
                      <a:tcPr>
                        <a:solidFill>
                          <a:srgbClr val="C5D1EB"/>
                        </a:solidFill>
                      </a:tcPr>
                    </a:tc>
                    <a:extLst>
                      <a:ext uri="{0D108BD9-81ED-4DB2-BD59-A6C34878D82A}">
                        <a16:rowId xmlns:a16="http://schemas.microsoft.com/office/drawing/2014/main" val="1113163317"/>
                      </a:ext>
                    </a:extLst>
                  </a:tr>
                  <a:tr h="370840">
                    <a:tc>
                      <a:txBody>
                        <a:bodyPr/>
                        <a:lstStyle/>
                        <a:p>
                          <a:r>
                            <a:rPr lang="en-US" altLang="zh-CN" b="1" dirty="0"/>
                            <a:t>Variables</a:t>
                          </a:r>
                          <a:endParaRPr lang="zh-CN" altLang="en-US" b="1" dirty="0"/>
                        </a:p>
                      </a:txBody>
                      <a:tcPr>
                        <a:solidFill>
                          <a:srgbClr val="C5D1EB"/>
                        </a:solidFill>
                      </a:tcPr>
                    </a:tc>
                    <a:tc>
                      <a:txBody>
                        <a:bodyPr/>
                        <a:lstStyle/>
                        <a:p>
                          <a:endParaRPr lang="zh-CN"/>
                        </a:p>
                      </a:txBody>
                      <a:tcPr>
                        <a:blipFill>
                          <a:blip r:embed="rId3"/>
                          <a:stretch>
                            <a:fillRect l="-45962" t="-108197" r="-168846" b="-570492"/>
                          </a:stretch>
                        </a:blipFill>
                      </a:tcPr>
                    </a:tc>
                    <a:tc>
                      <a:txBody>
                        <a:bodyPr/>
                        <a:lstStyle/>
                        <a:p>
                          <a:endParaRPr lang="zh-CN"/>
                        </a:p>
                      </a:txBody>
                      <a:tcPr>
                        <a:blipFill>
                          <a:blip r:embed="rId3"/>
                          <a:stretch>
                            <a:fillRect l="-86842" t="-108197" r="-458" b="-570492"/>
                          </a:stretch>
                        </a:blipFill>
                      </a:tcPr>
                    </a:tc>
                    <a:extLst>
                      <a:ext uri="{0D108BD9-81ED-4DB2-BD59-A6C34878D82A}">
                        <a16:rowId xmlns:a16="http://schemas.microsoft.com/office/drawing/2014/main" val="1388904068"/>
                      </a:ext>
                    </a:extLst>
                  </a:tr>
                  <a:tr h="370840">
                    <a:tc>
                      <a:txBody>
                        <a:bodyPr/>
                        <a:lstStyle/>
                        <a:p>
                          <a:r>
                            <a:rPr lang="en-US" altLang="zh-CN" b="1" dirty="0"/>
                            <a:t>Constrains</a:t>
                          </a:r>
                          <a:endParaRPr lang="zh-CN" altLang="en-US" b="1" dirty="0"/>
                        </a:p>
                      </a:txBody>
                      <a:tcPr>
                        <a:solidFill>
                          <a:srgbClr val="C5D1EB"/>
                        </a:solidFill>
                      </a:tcPr>
                    </a:tc>
                    <a:tc>
                      <a:txBody>
                        <a:bodyPr/>
                        <a:lstStyle/>
                        <a:p>
                          <a:endParaRPr lang="zh-CN"/>
                        </a:p>
                      </a:txBody>
                      <a:tcPr>
                        <a:blipFill>
                          <a:blip r:embed="rId3"/>
                          <a:stretch>
                            <a:fillRect l="-45962" t="-208197" r="-168846" b="-470492"/>
                          </a:stretch>
                        </a:blipFill>
                      </a:tcPr>
                    </a:tc>
                    <a:tc>
                      <a:txBody>
                        <a:bodyPr/>
                        <a:lstStyle/>
                        <a:p>
                          <a:r>
                            <a:rPr lang="en-US" altLang="zh-CN" dirty="0"/>
                            <a:t>Downlink bitrate should be positive</a:t>
                          </a:r>
                          <a:endParaRPr lang="zh-CN" altLang="en-US" dirty="0"/>
                        </a:p>
                      </a:txBody>
                      <a:tcPr>
                        <a:solidFill>
                          <a:srgbClr val="C5D1EB">
                            <a:alpha val="54118"/>
                          </a:srgbClr>
                        </a:solidFill>
                      </a:tcPr>
                    </a:tc>
                    <a:extLst>
                      <a:ext uri="{0D108BD9-81ED-4DB2-BD59-A6C34878D82A}">
                        <a16:rowId xmlns:a16="http://schemas.microsoft.com/office/drawing/2014/main" val="2326584138"/>
                      </a:ext>
                    </a:extLst>
                  </a:tr>
                  <a:tr h="370840">
                    <a:tc>
                      <a:txBody>
                        <a:bodyPr/>
                        <a:lstStyle/>
                        <a:p>
                          <a:endParaRPr lang="zh-CN" altLang="en-US" b="1" dirty="0"/>
                        </a:p>
                      </a:txBody>
                      <a:tcPr>
                        <a:solidFill>
                          <a:srgbClr val="C5D1EB"/>
                        </a:solidFill>
                      </a:tcPr>
                    </a:tc>
                    <a:tc>
                      <a:txBody>
                        <a:bodyPr/>
                        <a:lstStyle/>
                        <a:p>
                          <a:endParaRPr lang="zh-CN"/>
                        </a:p>
                      </a:txBody>
                      <a:tcPr>
                        <a:blipFill>
                          <a:blip r:embed="rId3"/>
                          <a:stretch>
                            <a:fillRect l="-45962" t="-308197" r="-168846" b="-370492"/>
                          </a:stretch>
                        </a:blipFill>
                      </a:tcPr>
                    </a:tc>
                    <a:tc>
                      <a:txBody>
                        <a:bodyPr/>
                        <a:lstStyle/>
                        <a:p>
                          <a:r>
                            <a:rPr lang="en-US" altLang="zh-CN" dirty="0"/>
                            <a:t>Downlink bitrate should not exceed the capacity</a:t>
                          </a:r>
                          <a:endParaRPr lang="zh-CN" altLang="en-US" dirty="0"/>
                        </a:p>
                      </a:txBody>
                      <a:tcPr>
                        <a:solidFill>
                          <a:srgbClr val="C5D1EB">
                            <a:alpha val="54118"/>
                          </a:srgbClr>
                        </a:solidFill>
                      </a:tcPr>
                    </a:tc>
                    <a:extLst>
                      <a:ext uri="{0D108BD9-81ED-4DB2-BD59-A6C34878D82A}">
                        <a16:rowId xmlns:a16="http://schemas.microsoft.com/office/drawing/2014/main" val="3192189969"/>
                      </a:ext>
                    </a:extLst>
                  </a:tr>
                  <a:tr h="914400">
                    <a:tc>
                      <a:txBody>
                        <a:bodyPr/>
                        <a:lstStyle/>
                        <a:p>
                          <a:endParaRPr lang="zh-CN" altLang="en-US" b="1" dirty="0"/>
                        </a:p>
                      </a:txBody>
                      <a:tcPr>
                        <a:solidFill>
                          <a:srgbClr val="C5D1EB"/>
                        </a:solidFill>
                      </a:tcPr>
                    </a:tc>
                    <a:tc>
                      <a:txBody>
                        <a:bodyPr/>
                        <a:lstStyle/>
                        <a:p>
                          <a:endParaRPr lang="zh-CN"/>
                        </a:p>
                      </a:txBody>
                      <a:tcPr>
                        <a:blipFill>
                          <a:blip r:embed="rId3"/>
                          <a:stretch>
                            <a:fillRect l="-45962" t="-164901" r="-168846" b="-49669"/>
                          </a:stretch>
                        </a:blipFill>
                      </a:tcPr>
                    </a:tc>
                    <a:tc>
                      <a:txBody>
                        <a:bodyPr/>
                        <a:lstStyle/>
                        <a:p>
                          <a:r>
                            <a:rPr lang="en-US" altLang="zh-CN" sz="1800" b="0" i="0" kern="1200" dirty="0">
                              <a:solidFill>
                                <a:schemeClr val="dk1"/>
                              </a:solidFill>
                              <a:effectLst/>
                              <a:latin typeface="+mn-lt"/>
                              <a:ea typeface="+mn-ea"/>
                              <a:cs typeface="+mn-cs"/>
                            </a:rPr>
                            <a:t>The downlink bitrate of one user could not exceed the streaming contents provided by other users</a:t>
                          </a:r>
                          <a:br>
                            <a:rPr lang="en-US" altLang="zh-CN" dirty="0"/>
                          </a:br>
                          <a:endParaRPr lang="zh-CN" altLang="en-US" dirty="0"/>
                        </a:p>
                      </a:txBody>
                      <a:tcPr>
                        <a:solidFill>
                          <a:srgbClr val="C5D1EB">
                            <a:alpha val="54118"/>
                          </a:srgbClr>
                        </a:solidFill>
                      </a:tcPr>
                    </a:tc>
                    <a:extLst>
                      <a:ext uri="{0D108BD9-81ED-4DB2-BD59-A6C34878D82A}">
                        <a16:rowId xmlns:a16="http://schemas.microsoft.com/office/drawing/2014/main" val="3804064665"/>
                      </a:ext>
                    </a:extLst>
                  </a:tr>
                  <a:tr h="373444">
                    <a:tc>
                      <a:txBody>
                        <a:bodyPr/>
                        <a:lstStyle/>
                        <a:p>
                          <a:r>
                            <a:rPr lang="en-US" altLang="zh-CN" b="1" dirty="0"/>
                            <a:t>Objective</a:t>
                          </a:r>
                          <a:endParaRPr lang="zh-CN" altLang="en-US" b="1" dirty="0"/>
                        </a:p>
                      </a:txBody>
                      <a:tcPr>
                        <a:solidFill>
                          <a:srgbClr val="C5D1EB"/>
                        </a:solidFill>
                      </a:tcPr>
                    </a:tc>
                    <a:tc>
                      <a:txBody>
                        <a:bodyPr/>
                        <a:lstStyle/>
                        <a:p>
                          <a:endParaRPr lang="zh-CN"/>
                        </a:p>
                      </a:txBody>
                      <a:tcPr>
                        <a:blipFill>
                          <a:blip r:embed="rId3"/>
                          <a:stretch>
                            <a:fillRect l="-45962" t="-655738" r="-168846" b="-22951"/>
                          </a:stretch>
                        </a:blipFill>
                      </a:tcPr>
                    </a:tc>
                    <a:tc>
                      <a:txBody>
                        <a:bodyPr/>
                        <a:lstStyle/>
                        <a:p>
                          <a:r>
                            <a:rPr lang="en-US" altLang="zh-CN" dirty="0"/>
                            <a:t>The Ho</a:t>
                          </a:r>
                          <a:r>
                            <a:rPr lang="el-GR" altLang="zh-CN" dirty="0">
                              <a:ea typeface="Linux Libertine" panose="02000503000000000000" pitchFamily="2" charset="0"/>
                              <a:cs typeface="Linux Libertine" panose="02000503000000000000" pitchFamily="2" charset="0"/>
                            </a:rPr>
                            <a:t>β</a:t>
                          </a:r>
                          <a:r>
                            <a:rPr lang="en-US" altLang="zh-CN" dirty="0" err="1">
                              <a:ea typeface="Linux Libertine" panose="02000503000000000000" pitchFamily="2" charset="0"/>
                              <a:cs typeface="Linux Libertine" panose="02000503000000000000" pitchFamily="2" charset="0"/>
                            </a:rPr>
                            <a:t>feld</a:t>
                          </a:r>
                          <a:r>
                            <a:rPr lang="en-US" altLang="zh-CN" dirty="0">
                              <a:ea typeface="Linux Libertine" panose="02000503000000000000" pitchFamily="2" charset="0"/>
                              <a:cs typeface="Linux Libertine" panose="02000503000000000000" pitchFamily="2" charset="0"/>
                            </a:rPr>
                            <a:t> utility function</a:t>
                          </a:r>
                          <a:endParaRPr lang="zh-CN" altLang="en-US" dirty="0"/>
                        </a:p>
                      </a:txBody>
                      <a:tcPr>
                        <a:solidFill>
                          <a:srgbClr val="C5D1EB">
                            <a:alpha val="54118"/>
                          </a:srgbClr>
                        </a:solidFill>
                      </a:tcPr>
                    </a:tc>
                    <a:extLst>
                      <a:ext uri="{0D108BD9-81ED-4DB2-BD59-A6C34878D82A}">
                        <a16:rowId xmlns:a16="http://schemas.microsoft.com/office/drawing/2014/main" val="4085971452"/>
                      </a:ext>
                    </a:extLst>
                  </a:tr>
                </a:tbl>
              </a:graphicData>
            </a:graphic>
          </p:graphicFrame>
        </mc:Fallback>
      </mc:AlternateContent>
      <p:sp>
        <p:nvSpPr>
          <p:cNvPr id="6" name="TextBox 5">
            <a:extLst>
              <a:ext uri="{FF2B5EF4-FFF2-40B4-BE49-F238E27FC236}">
                <a16:creationId xmlns:a16="http://schemas.microsoft.com/office/drawing/2014/main" id="{9A501831-CA57-ADEC-A93E-AABBDEC6FF45}"/>
              </a:ext>
            </a:extLst>
          </p:cNvPr>
          <p:cNvSpPr txBox="1"/>
          <p:nvPr/>
        </p:nvSpPr>
        <p:spPr>
          <a:xfrm>
            <a:off x="10340122" y="1991940"/>
            <a:ext cx="1482192" cy="1200329"/>
          </a:xfrm>
          <a:prstGeom prst="rect">
            <a:avLst/>
          </a:prstGeom>
          <a:noFill/>
        </p:spPr>
        <p:txBody>
          <a:bodyPr wrap="square" rtlCol="0">
            <a:spAutoFit/>
          </a:bodyPr>
          <a:lstStyle/>
          <a:p>
            <a:r>
              <a:rPr lang="en-US" altLang="zh-CN" sz="2400" b="1" dirty="0">
                <a:solidFill>
                  <a:schemeClr val="accent1"/>
                </a:solidFill>
              </a:rPr>
              <a:t>Network capacity limits</a:t>
            </a:r>
            <a:endParaRPr lang="zh-CN" altLang="en-US" sz="2400" b="1" dirty="0">
              <a:solidFill>
                <a:schemeClr val="accent1"/>
              </a:solidFill>
            </a:endParaRPr>
          </a:p>
        </p:txBody>
      </p:sp>
      <p:sp>
        <p:nvSpPr>
          <p:cNvPr id="7" name="TextBox 6">
            <a:extLst>
              <a:ext uri="{FF2B5EF4-FFF2-40B4-BE49-F238E27FC236}">
                <a16:creationId xmlns:a16="http://schemas.microsoft.com/office/drawing/2014/main" id="{2D7674DF-D19B-54ED-D016-A947A6E70C38}"/>
              </a:ext>
            </a:extLst>
          </p:cNvPr>
          <p:cNvSpPr txBox="1"/>
          <p:nvPr/>
        </p:nvSpPr>
        <p:spPr>
          <a:xfrm>
            <a:off x="10221964" y="3413684"/>
            <a:ext cx="2023677" cy="1200329"/>
          </a:xfrm>
          <a:prstGeom prst="rect">
            <a:avLst/>
          </a:prstGeom>
          <a:noFill/>
        </p:spPr>
        <p:txBody>
          <a:bodyPr wrap="square" rtlCol="0">
            <a:spAutoFit/>
          </a:bodyPr>
          <a:lstStyle/>
          <a:p>
            <a:r>
              <a:rPr lang="en-US" altLang="zh-CN" sz="2400" b="1" dirty="0">
                <a:solidFill>
                  <a:schemeClr val="accent6"/>
                </a:solidFill>
              </a:rPr>
              <a:t>Video content dependency</a:t>
            </a:r>
            <a:endParaRPr lang="zh-CN" altLang="en-US" sz="2400" b="1" dirty="0">
              <a:solidFill>
                <a:schemeClr val="accent6"/>
              </a:solidFill>
            </a:endParaRPr>
          </a:p>
        </p:txBody>
      </p:sp>
      <p:sp>
        <p:nvSpPr>
          <p:cNvPr id="14" name="Rectangle 13">
            <a:extLst>
              <a:ext uri="{FF2B5EF4-FFF2-40B4-BE49-F238E27FC236}">
                <a16:creationId xmlns:a16="http://schemas.microsoft.com/office/drawing/2014/main" id="{400C4CBB-D4BB-9707-AD5F-97C7FEDAF9D2}"/>
              </a:ext>
            </a:extLst>
          </p:cNvPr>
          <p:cNvSpPr/>
          <p:nvPr/>
        </p:nvSpPr>
        <p:spPr>
          <a:xfrm>
            <a:off x="1686187" y="2667699"/>
            <a:ext cx="8506437" cy="761301"/>
          </a:xfrm>
          <a:prstGeom prst="rect">
            <a:avLst/>
          </a:prstGeom>
          <a:noFill/>
          <a:ln w="444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Rectangle 14">
            <a:extLst>
              <a:ext uri="{FF2B5EF4-FFF2-40B4-BE49-F238E27FC236}">
                <a16:creationId xmlns:a16="http://schemas.microsoft.com/office/drawing/2014/main" id="{705FDB75-B8E6-7769-2298-8C40E46E2B24}"/>
              </a:ext>
            </a:extLst>
          </p:cNvPr>
          <p:cNvSpPr/>
          <p:nvPr/>
        </p:nvSpPr>
        <p:spPr>
          <a:xfrm>
            <a:off x="1691127" y="3454126"/>
            <a:ext cx="8506437" cy="761301"/>
          </a:xfrm>
          <a:prstGeom prst="rect">
            <a:avLst/>
          </a:prstGeom>
          <a:noFill/>
          <a:ln w="444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298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29211-57C9-B5B4-FDB6-B46ED41C304F}"/>
              </a:ext>
            </a:extLst>
          </p:cNvPr>
          <p:cNvSpPr>
            <a:spLocks noGrp="1"/>
          </p:cNvSpPr>
          <p:nvPr>
            <p:ph type="title"/>
          </p:nvPr>
        </p:nvSpPr>
        <p:spPr/>
        <p:txBody>
          <a:bodyPr/>
          <a:lstStyle/>
          <a:p>
            <a:r>
              <a:rPr lang="en-US" altLang="zh-CN" dirty="0"/>
              <a:t>Optimization</a:t>
            </a:r>
            <a:endParaRPr lang="zh-CN" alt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3E406BF-4839-03EB-0C21-C4F0B72D881A}"/>
                  </a:ext>
                </a:extLst>
              </p:cNvPr>
              <p:cNvSpPr>
                <a:spLocks noGrp="1"/>
              </p:cNvSpPr>
              <p:nvPr>
                <p:ph idx="1"/>
              </p:nvPr>
            </p:nvSpPr>
            <p:spPr/>
            <p:txBody>
              <a:bodyPr/>
              <a:lstStyle/>
              <a:p>
                <a:r>
                  <a:rPr lang="en-US" altLang="zh-CN" dirty="0"/>
                  <a:t>From Lagrange multiplier approach:</a:t>
                </a:r>
              </a:p>
              <a:p>
                <a:pPr lvl="1"/>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nary>
                      <m:naryPr>
                        <m:chr m:val="∑"/>
                        <m:supHide m:val="on"/>
                        <m:ctrlPr>
                          <a:rPr lang="en-US" altLang="zh-CN" i="1">
                            <a:latin typeface="Cambria Math" panose="02040503050406030204" pitchFamily="18" charset="0"/>
                          </a:rPr>
                        </m:ctrlPr>
                      </m:naryPr>
                      <m:sub>
                        <m:r>
                          <a:rPr lang="en-US" altLang="zh-CN" b="0" i="1" smtClean="0">
                            <a:latin typeface="Cambria Math" panose="02040503050406030204" pitchFamily="18" charset="0"/>
                          </a:rPr>
                          <m:t>𝑗</m:t>
                        </m:r>
                        <m:r>
                          <a:rPr lang="en-US" altLang="zh-CN" b="0" i="1" smtClean="0">
                            <a:latin typeface="Cambria Math" panose="02040503050406030204" pitchFamily="18" charset="0"/>
                          </a:rPr>
                          <m:t>≠</m:t>
                        </m:r>
                        <m:r>
                          <a:rPr lang="en-US" altLang="zh-CN" b="0" i="1" smtClean="0">
                            <a:latin typeface="Cambria Math" panose="02040503050406030204" pitchFamily="18" charset="0"/>
                          </a:rPr>
                          <m:t>𝑘</m:t>
                        </m:r>
                        <m:r>
                          <a:rPr lang="en-US" altLang="zh-CN" b="0" i="1" smtClean="0">
                            <a:latin typeface="Cambria Math" panose="02040503050406030204" pitchFamily="18" charset="0"/>
                          </a:rPr>
                          <m:t>,</m:t>
                        </m:r>
                        <m:r>
                          <a:rPr lang="en-US" altLang="zh-CN" b="0" i="1" smtClean="0">
                            <a:latin typeface="Cambria Math" panose="02040503050406030204" pitchFamily="18" charset="0"/>
                          </a:rPr>
                          <m:t>𝑘</m:t>
                        </m:r>
                        <m:r>
                          <a:rPr lang="en-US" altLang="zh-CN" b="0" i="1" smtClean="0">
                            <a:latin typeface="Cambria Math" panose="02040503050406030204" pitchFamily="18" charset="0"/>
                          </a:rPr>
                          <m:t>=</m:t>
                        </m:r>
                        <m:r>
                          <m:rPr>
                            <m:sty m:val="p"/>
                          </m:rPr>
                          <a:rPr lang="en-US" altLang="zh-CN" b="0" i="1" smtClean="0">
                            <a:latin typeface="Cambria Math" panose="02040503050406030204" pitchFamily="18" charset="0"/>
                          </a:rPr>
                          <m:t>argmax</m:t>
                        </m:r>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𝐵</m:t>
                            </m:r>
                          </m:e>
                          <m:sub>
                            <m:r>
                              <a:rPr lang="en-US" altLang="zh-CN" b="0" i="1" smtClean="0">
                                <a:latin typeface="Cambria Math" panose="02040503050406030204" pitchFamily="18" charset="0"/>
                              </a:rPr>
                              <m:t>𝑘</m:t>
                            </m:r>
                          </m:sub>
                        </m:sSub>
                      </m:sub>
                      <m:sup/>
                      <m:e>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𝐵</m:t>
                            </m:r>
                          </m:e>
                          <m:sub>
                            <m:r>
                              <a:rPr lang="en-US" altLang="zh-CN" b="0" i="1" smtClean="0">
                                <a:latin typeface="Cambria Math" panose="02040503050406030204" pitchFamily="18" charset="0"/>
                              </a:rPr>
                              <m:t>𝑗</m:t>
                            </m:r>
                          </m:sub>
                        </m:sSub>
                      </m:e>
                    </m:nary>
                    <m:r>
                      <a:rPr lang="en-US" altLang="zh-CN" b="0" i="1" smtClean="0">
                        <a:latin typeface="Cambria Math" panose="02040503050406030204" pitchFamily="18" charset="0"/>
                      </a:rPr>
                      <m:t>−</m:t>
                    </m:r>
                    <m:nary>
                      <m:naryPr>
                        <m:chr m:val="∑"/>
                        <m:supHide m:val="on"/>
                        <m:ctrlPr>
                          <a:rPr lang="en-US" altLang="zh-CN" b="0" i="1" smtClean="0">
                            <a:latin typeface="Cambria Math" panose="02040503050406030204" pitchFamily="18" charset="0"/>
                          </a:rPr>
                        </m:ctrlPr>
                      </m:naryPr>
                      <m:sub>
                        <m:r>
                          <a:rPr lang="en-US" altLang="zh-CN" b="0" i="1" smtClean="0">
                            <a:latin typeface="Cambria Math" panose="02040503050406030204" pitchFamily="18" charset="0"/>
                          </a:rPr>
                          <m:t>𝑗</m:t>
                        </m:r>
                        <m:r>
                          <a:rPr lang="en-US" altLang="zh-CN" b="0" i="1" smtClean="0">
                            <a:latin typeface="Cambria Math" panose="02040503050406030204" pitchFamily="18" charset="0"/>
                          </a:rPr>
                          <m:t>≠</m:t>
                        </m:r>
                        <m:r>
                          <a:rPr lang="en-US" altLang="zh-CN" b="0" i="1" smtClean="0">
                            <a:latin typeface="Cambria Math" panose="02040503050406030204" pitchFamily="18" charset="0"/>
                          </a:rPr>
                          <m:t>𝑖</m:t>
                        </m:r>
                      </m:sub>
                      <m:sup/>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𝑖</m:t>
                            </m:r>
                          </m:sub>
                        </m:sSub>
                      </m:e>
                    </m:nary>
                  </m:oMath>
                </a14:m>
                <a:r>
                  <a:rPr lang="zh-CN" altLang="en-US" dirty="0"/>
                  <a:t>  </a:t>
                </a:r>
                <a:r>
                  <a:rPr lang="en-US" altLang="zh-CN" dirty="0"/>
                  <a:t>or  </a:t>
                </a:r>
                <a14:m>
                  <m:oMath xmlns:m="http://schemas.openxmlformats.org/officeDocument/2006/math">
                    <m:r>
                      <a:rPr lang="en-US" altLang="zh-CN" b="0" i="1" smtClean="0">
                        <a:latin typeface="Cambria Math" panose="02040503050406030204" pitchFamily="18" charset="0"/>
                      </a:rPr>
                      <m:t>𝑄</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𝑖</m:t>
                            </m:r>
                          </m:sub>
                        </m:sSub>
                      </m:e>
                    </m:d>
                    <m:r>
                      <a:rPr lang="en-US" altLang="zh-CN" b="0" i="1" smtClean="0">
                        <a:latin typeface="Cambria Math" panose="02040503050406030204" pitchFamily="18" charset="0"/>
                      </a:rPr>
                      <m:t>= </m:t>
                    </m:r>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𝑄</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𝑑</m:t>
                            </m:r>
                          </m:e>
                        </m:d>
                      </m:e>
                    </m:acc>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r>
                          <a:rPr lang="en-US" altLang="zh-CN" b="0" i="1" smtClean="0">
                            <a:latin typeface="Cambria Math" panose="02040503050406030204" pitchFamily="18" charset="0"/>
                          </a:rPr>
                          <m:t>𝜌</m:t>
                        </m:r>
                      </m:num>
                      <m:den>
                        <m:r>
                          <a:rPr lang="en-US" altLang="zh-CN" b="0" i="1" smtClean="0">
                            <a:latin typeface="Cambria Math" panose="02040503050406030204" pitchFamily="18" charset="0"/>
                          </a:rPr>
                          <m:t>2</m:t>
                        </m:r>
                        <m:r>
                          <a:rPr lang="en-US" altLang="zh-CN" b="0" i="1" smtClean="0">
                            <a:latin typeface="Cambria Math" panose="02040503050406030204" pitchFamily="18" charset="0"/>
                          </a:rPr>
                          <m:t>𝜌</m:t>
                        </m:r>
                      </m:den>
                    </m:f>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𝑛</m:t>
                        </m:r>
                      </m:num>
                      <m:den>
                        <m:r>
                          <a:rPr lang="en-US" altLang="zh-CN" b="0" i="1" smtClean="0">
                            <a:latin typeface="Cambria Math" panose="02040503050406030204" pitchFamily="18" charset="0"/>
                          </a:rPr>
                          <m:t>𝑛</m:t>
                        </m:r>
                        <m:r>
                          <a:rPr lang="en-US" altLang="zh-CN" b="0" i="1" smtClean="0">
                            <a:latin typeface="Cambria Math" panose="02040503050406030204" pitchFamily="18" charset="0"/>
                          </a:rPr>
                          <m:t>−1</m:t>
                        </m:r>
                      </m:den>
                    </m:f>
                    <m:r>
                      <a:rPr lang="en-US" altLang="zh-CN" b="0" i="1" smtClean="0">
                        <a:latin typeface="Cambria Math" panose="02040503050406030204" pitchFamily="18" charset="0"/>
                      </a:rPr>
                      <m:t>⋅</m:t>
                    </m:r>
                    <m:r>
                      <a:rPr lang="en-US" altLang="zh-CN" b="0" i="1" smtClean="0">
                        <a:latin typeface="Cambria Math" panose="02040503050406030204" pitchFamily="18" charset="0"/>
                      </a:rPr>
                      <m:t>𝜎</m:t>
                    </m:r>
                    <m:r>
                      <a:rPr lang="en-US" altLang="zh-CN" b="0" i="1" smtClean="0">
                        <a:latin typeface="Cambria Math" panose="02040503050406030204" pitchFamily="18" charset="0"/>
                      </a:rPr>
                      <m:t>(</m:t>
                    </m:r>
                    <m:r>
                      <a:rPr lang="en-US" altLang="zh-CN" b="0" i="1" smtClean="0">
                        <a:latin typeface="Cambria Math" panose="02040503050406030204" pitchFamily="18" charset="0"/>
                      </a:rPr>
                      <m:t>𝑄</m:t>
                    </m:r>
                    <m:r>
                      <a:rPr lang="en-US" altLang="zh-CN" b="0" i="1" smtClean="0">
                        <a:latin typeface="Cambria Math" panose="02040503050406030204" pitchFamily="18" charset="0"/>
                      </a:rPr>
                      <m:t>(</m:t>
                    </m:r>
                    <m:r>
                      <a:rPr lang="en-US" altLang="zh-CN" b="0" i="1" smtClean="0">
                        <a:latin typeface="Cambria Math" panose="02040503050406030204" pitchFamily="18" charset="0"/>
                      </a:rPr>
                      <m:t>𝑑</m:t>
                    </m:r>
                    <m:r>
                      <a:rPr lang="en-US" altLang="zh-CN" b="0" i="1" smtClean="0">
                        <a:latin typeface="Cambria Math" panose="02040503050406030204" pitchFamily="18" charset="0"/>
                      </a:rPr>
                      <m:t>))</m:t>
                    </m:r>
                  </m:oMath>
                </a14:m>
                <a:endParaRPr lang="en-US" altLang="zh-CN" dirty="0"/>
              </a:p>
              <a:p>
                <a:endParaRPr lang="en-US" altLang="zh-CN" dirty="0"/>
              </a:p>
              <a:p>
                <a:r>
                  <a:rPr lang="en-US" altLang="zh-CN" dirty="0"/>
                  <a:t>Adopt the Sequential Least Square Programming (SLSQP) algorithm</a:t>
                </a:r>
              </a:p>
            </p:txBody>
          </p:sp>
        </mc:Choice>
        <mc:Fallback xmlns="">
          <p:sp>
            <p:nvSpPr>
              <p:cNvPr id="3" name="Content Placeholder 2">
                <a:extLst>
                  <a:ext uri="{FF2B5EF4-FFF2-40B4-BE49-F238E27FC236}">
                    <a16:creationId xmlns:a16="http://schemas.microsoft.com/office/drawing/2014/main" id="{B3E406BF-4839-03EB-0C21-C4F0B72D881A}"/>
                  </a:ext>
                </a:extLst>
              </p:cNvPr>
              <p:cNvSpPr>
                <a:spLocks noGrp="1" noRot="1" noChangeAspect="1" noMove="1" noResize="1" noEditPoints="1" noAdjustHandles="1" noChangeArrowheads="1" noChangeShapeType="1" noTextEdit="1"/>
              </p:cNvSpPr>
              <p:nvPr>
                <p:ph idx="1"/>
              </p:nvPr>
            </p:nvSpPr>
            <p:spPr>
              <a:blipFill>
                <a:blip r:embed="rId3"/>
                <a:stretch>
                  <a:fillRect l="-1043" t="-2208"/>
                </a:stretch>
              </a:blipFill>
            </p:spPr>
            <p:txBody>
              <a:bodyPr/>
              <a:lstStyle/>
              <a:p>
                <a:r>
                  <a:rPr lang="zh-CN" altLang="en-US">
                    <a:noFill/>
                  </a:rPr>
                  <a:t> </a:t>
                </a:r>
              </a:p>
            </p:txBody>
          </p:sp>
        </mc:Fallback>
      </mc:AlternateContent>
      <p:sp>
        <p:nvSpPr>
          <p:cNvPr id="4" name="Footer Placeholder 3">
            <a:extLst>
              <a:ext uri="{FF2B5EF4-FFF2-40B4-BE49-F238E27FC236}">
                <a16:creationId xmlns:a16="http://schemas.microsoft.com/office/drawing/2014/main" id="{9868F486-26A6-CA53-FC5B-9E7A328C970F}"/>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dirty="0"/>
          </a:p>
        </p:txBody>
      </p:sp>
      <p:sp>
        <p:nvSpPr>
          <p:cNvPr id="5" name="Slide Number Placeholder 4">
            <a:extLst>
              <a:ext uri="{FF2B5EF4-FFF2-40B4-BE49-F238E27FC236}">
                <a16:creationId xmlns:a16="http://schemas.microsoft.com/office/drawing/2014/main" id="{DBAC2F7B-CF85-DEAA-6118-1621D7BBF9CF}"/>
              </a:ext>
            </a:extLst>
          </p:cNvPr>
          <p:cNvSpPr>
            <a:spLocks noGrp="1"/>
          </p:cNvSpPr>
          <p:nvPr>
            <p:ph type="sldNum" sz="quarter" idx="12"/>
          </p:nvPr>
        </p:nvSpPr>
        <p:spPr/>
        <p:txBody>
          <a:bodyPr/>
          <a:lstStyle/>
          <a:p>
            <a:fld id="{78DCF842-C690-4C37-AFB3-3DE4BE37746A}" type="slidenum">
              <a:rPr lang="zh-CN" altLang="en-US" smtClean="0"/>
              <a:pPr/>
              <a:t>12</a:t>
            </a:fld>
            <a:endParaRPr lang="zh-CN" altLang="en-US" dirty="0"/>
          </a:p>
        </p:txBody>
      </p:sp>
      <p:sp>
        <p:nvSpPr>
          <p:cNvPr id="6" name="Rectangle 5">
            <a:extLst>
              <a:ext uri="{FF2B5EF4-FFF2-40B4-BE49-F238E27FC236}">
                <a16:creationId xmlns:a16="http://schemas.microsoft.com/office/drawing/2014/main" id="{6B956F73-D218-0F96-24C9-6DA4417F05E2}"/>
              </a:ext>
            </a:extLst>
          </p:cNvPr>
          <p:cNvSpPr/>
          <p:nvPr/>
        </p:nvSpPr>
        <p:spPr>
          <a:xfrm>
            <a:off x="1377642" y="4867865"/>
            <a:ext cx="2998779" cy="1188720"/>
          </a:xfrm>
          <a:prstGeom prst="rect">
            <a:avLst/>
          </a:prstGeom>
          <a:solidFill>
            <a:srgbClr val="C284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2">
                    <a:lumMod val="75000"/>
                  </a:schemeClr>
                </a:solidFill>
              </a:rPr>
              <a:t>1. Set up proper </a:t>
            </a:r>
            <a:r>
              <a:rPr lang="en-US" altLang="zh-CN" sz="2400" dirty="0" err="1">
                <a:solidFill>
                  <a:schemeClr val="bg2">
                    <a:lumMod val="75000"/>
                  </a:schemeClr>
                </a:solidFill>
              </a:rPr>
              <a:t>QoE</a:t>
            </a:r>
            <a:r>
              <a:rPr lang="en-US" altLang="zh-CN" sz="2400" dirty="0">
                <a:solidFill>
                  <a:schemeClr val="bg2">
                    <a:lumMod val="75000"/>
                  </a:schemeClr>
                </a:solidFill>
              </a:rPr>
              <a:t> metrics</a:t>
            </a:r>
            <a:endParaRPr lang="zh-CN" altLang="en-US" sz="2400" dirty="0">
              <a:solidFill>
                <a:schemeClr val="bg2">
                  <a:lumMod val="75000"/>
                </a:schemeClr>
              </a:solidFill>
            </a:endParaRPr>
          </a:p>
        </p:txBody>
      </p:sp>
      <p:sp>
        <p:nvSpPr>
          <p:cNvPr id="7" name="Rectangle 6">
            <a:extLst>
              <a:ext uri="{FF2B5EF4-FFF2-40B4-BE49-F238E27FC236}">
                <a16:creationId xmlns:a16="http://schemas.microsoft.com/office/drawing/2014/main" id="{3787158C-B8F9-9201-750B-429D97619ADE}"/>
              </a:ext>
            </a:extLst>
          </p:cNvPr>
          <p:cNvSpPr/>
          <p:nvPr/>
        </p:nvSpPr>
        <p:spPr>
          <a:xfrm>
            <a:off x="4944591" y="4867865"/>
            <a:ext cx="2998779" cy="1188720"/>
          </a:xfrm>
          <a:prstGeom prst="rect">
            <a:avLst/>
          </a:prstGeom>
          <a:solidFill>
            <a:srgbClr val="C284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2">
                    <a:lumMod val="75000"/>
                  </a:schemeClr>
                </a:solidFill>
              </a:rPr>
              <a:t>2. Set up model for optimization</a:t>
            </a:r>
            <a:endParaRPr lang="zh-CN" altLang="en-US" sz="2400" dirty="0">
              <a:solidFill>
                <a:schemeClr val="bg2">
                  <a:lumMod val="75000"/>
                </a:schemeClr>
              </a:solidFill>
            </a:endParaRPr>
          </a:p>
        </p:txBody>
      </p:sp>
      <p:sp>
        <p:nvSpPr>
          <p:cNvPr id="8" name="Rectangle 7">
            <a:extLst>
              <a:ext uri="{FF2B5EF4-FFF2-40B4-BE49-F238E27FC236}">
                <a16:creationId xmlns:a16="http://schemas.microsoft.com/office/drawing/2014/main" id="{B9944627-1405-8D70-6592-CE3706B90E3D}"/>
              </a:ext>
            </a:extLst>
          </p:cNvPr>
          <p:cNvSpPr/>
          <p:nvPr/>
        </p:nvSpPr>
        <p:spPr>
          <a:xfrm>
            <a:off x="8511540" y="4867865"/>
            <a:ext cx="2998779" cy="1188720"/>
          </a:xfrm>
          <a:prstGeom prst="rect">
            <a:avLst/>
          </a:prstGeom>
          <a:solidFill>
            <a:srgbClr val="C284C0">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3. Solve with mathematical tools</a:t>
            </a:r>
            <a:endParaRPr lang="zh-CN" altLang="en-US" sz="2400" dirty="0">
              <a:solidFill>
                <a:schemeClr val="tx1"/>
              </a:solidFill>
            </a:endParaRPr>
          </a:p>
        </p:txBody>
      </p:sp>
      <p:sp>
        <p:nvSpPr>
          <p:cNvPr id="9" name="Arrow: Right 8">
            <a:extLst>
              <a:ext uri="{FF2B5EF4-FFF2-40B4-BE49-F238E27FC236}">
                <a16:creationId xmlns:a16="http://schemas.microsoft.com/office/drawing/2014/main" id="{8142CEB2-2B1A-93D8-EEAE-F4BF86C82637}"/>
              </a:ext>
            </a:extLst>
          </p:cNvPr>
          <p:cNvSpPr/>
          <p:nvPr/>
        </p:nvSpPr>
        <p:spPr>
          <a:xfrm>
            <a:off x="4508106" y="5311597"/>
            <a:ext cx="304800" cy="301255"/>
          </a:xfrm>
          <a:prstGeom prst="rightArrow">
            <a:avLst/>
          </a:prstGeom>
          <a:solidFill>
            <a:srgbClr val="951F6B">
              <a:alpha val="40000"/>
            </a:srgbClr>
          </a:solidFill>
          <a:ln>
            <a:solidFill>
              <a:srgbClr val="6522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Arrow: Right 9">
            <a:extLst>
              <a:ext uri="{FF2B5EF4-FFF2-40B4-BE49-F238E27FC236}">
                <a16:creationId xmlns:a16="http://schemas.microsoft.com/office/drawing/2014/main" id="{966E53CF-087F-1219-B425-CEE922152F0C}"/>
              </a:ext>
            </a:extLst>
          </p:cNvPr>
          <p:cNvSpPr/>
          <p:nvPr/>
        </p:nvSpPr>
        <p:spPr>
          <a:xfrm>
            <a:off x="8075055" y="5312379"/>
            <a:ext cx="304800" cy="301255"/>
          </a:xfrm>
          <a:prstGeom prst="rightArrow">
            <a:avLst/>
          </a:prstGeom>
          <a:solidFill>
            <a:srgbClr val="951F6B">
              <a:alpha val="40000"/>
            </a:srgbClr>
          </a:solidFill>
          <a:ln>
            <a:solidFill>
              <a:srgbClr val="6522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14087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59669-F7AD-5773-7E78-44DDED18BDFD}"/>
              </a:ext>
            </a:extLst>
          </p:cNvPr>
          <p:cNvSpPr>
            <a:spLocks noGrp="1"/>
          </p:cNvSpPr>
          <p:nvPr>
            <p:ph type="title"/>
          </p:nvPr>
        </p:nvSpPr>
        <p:spPr/>
        <p:txBody>
          <a:bodyPr/>
          <a:lstStyle/>
          <a:p>
            <a:r>
              <a:rPr lang="en-US" altLang="zh-CN" dirty="0"/>
              <a:t>Design -- System</a:t>
            </a:r>
            <a:endParaRPr lang="zh-CN" altLang="en-US" dirty="0"/>
          </a:p>
        </p:txBody>
      </p:sp>
      <p:sp>
        <p:nvSpPr>
          <p:cNvPr id="3" name="Content Placeholder 2">
            <a:extLst>
              <a:ext uri="{FF2B5EF4-FFF2-40B4-BE49-F238E27FC236}">
                <a16:creationId xmlns:a16="http://schemas.microsoft.com/office/drawing/2014/main" id="{EC21BE0C-5EDC-5CC3-B96F-EE9716B579CD}"/>
              </a:ext>
            </a:extLst>
          </p:cNvPr>
          <p:cNvSpPr>
            <a:spLocks noGrp="1"/>
          </p:cNvSpPr>
          <p:nvPr>
            <p:ph idx="1"/>
          </p:nvPr>
        </p:nvSpPr>
        <p:spPr>
          <a:xfrm>
            <a:off x="604157" y="1437488"/>
            <a:ext cx="10983686" cy="4692821"/>
          </a:xfrm>
        </p:spPr>
        <p:txBody>
          <a:bodyPr/>
          <a:lstStyle/>
          <a:p>
            <a:r>
              <a:rPr lang="en-US" altLang="zh-CN" dirty="0"/>
              <a:t>Challenge: How to practically enforce bidirectional bandwidth coordination?</a:t>
            </a:r>
          </a:p>
          <a:p>
            <a:pPr lvl="1"/>
            <a:r>
              <a:rPr lang="en-US" altLang="zh-CN" dirty="0"/>
              <a:t>Bidirectional flows have distributed senders. Consistency?</a:t>
            </a:r>
          </a:p>
          <a:p>
            <a:pPr lvl="1"/>
            <a:r>
              <a:rPr lang="en-US" altLang="zh-CN" dirty="0"/>
              <a:t>How to work well with existing rate control mechanisms e.g. congestion control</a:t>
            </a:r>
            <a:endParaRPr lang="zh-CN" altLang="en-US" dirty="0"/>
          </a:p>
        </p:txBody>
      </p:sp>
      <p:sp>
        <p:nvSpPr>
          <p:cNvPr id="4" name="Footer Placeholder 3">
            <a:extLst>
              <a:ext uri="{FF2B5EF4-FFF2-40B4-BE49-F238E27FC236}">
                <a16:creationId xmlns:a16="http://schemas.microsoft.com/office/drawing/2014/main" id="{4770758B-C6A7-5E28-2CAE-29F9BFCADA59}"/>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dirty="0"/>
          </a:p>
        </p:txBody>
      </p:sp>
      <p:sp>
        <p:nvSpPr>
          <p:cNvPr id="5" name="Slide Number Placeholder 4">
            <a:extLst>
              <a:ext uri="{FF2B5EF4-FFF2-40B4-BE49-F238E27FC236}">
                <a16:creationId xmlns:a16="http://schemas.microsoft.com/office/drawing/2014/main" id="{E33D161C-61B1-ED21-A0EB-755CD64A6501}"/>
              </a:ext>
            </a:extLst>
          </p:cNvPr>
          <p:cNvSpPr>
            <a:spLocks noGrp="1"/>
          </p:cNvSpPr>
          <p:nvPr>
            <p:ph type="sldNum" sz="quarter" idx="12"/>
          </p:nvPr>
        </p:nvSpPr>
        <p:spPr/>
        <p:txBody>
          <a:bodyPr/>
          <a:lstStyle/>
          <a:p>
            <a:fld id="{78DCF842-C690-4C37-AFB3-3DE4BE37746A}" type="slidenum">
              <a:rPr lang="zh-CN" altLang="en-US" smtClean="0"/>
              <a:pPr/>
              <a:t>13</a:t>
            </a:fld>
            <a:endParaRPr lang="zh-CN" altLang="en-US" dirty="0"/>
          </a:p>
        </p:txBody>
      </p:sp>
      <p:pic>
        <p:nvPicPr>
          <p:cNvPr id="8" name="Picture 7">
            <a:extLst>
              <a:ext uri="{FF2B5EF4-FFF2-40B4-BE49-F238E27FC236}">
                <a16:creationId xmlns:a16="http://schemas.microsoft.com/office/drawing/2014/main" id="{BB41F5C5-5E2D-D892-204B-E360344952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1328" y="2979656"/>
            <a:ext cx="5527344" cy="2739375"/>
          </a:xfrm>
          <a:prstGeom prst="rect">
            <a:avLst/>
          </a:prstGeom>
        </p:spPr>
      </p:pic>
      <p:pic>
        <p:nvPicPr>
          <p:cNvPr id="10" name="Picture 9">
            <a:extLst>
              <a:ext uri="{FF2B5EF4-FFF2-40B4-BE49-F238E27FC236}">
                <a16:creationId xmlns:a16="http://schemas.microsoft.com/office/drawing/2014/main" id="{28F34AE1-66DE-74B3-F000-422D23A7EDD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200" y="3429000"/>
            <a:ext cx="4860640" cy="2151003"/>
          </a:xfrm>
          <a:prstGeom prst="rect">
            <a:avLst/>
          </a:prstGeom>
        </p:spPr>
      </p:pic>
      <p:sp>
        <p:nvSpPr>
          <p:cNvPr id="6" name="TextBox 5">
            <a:extLst>
              <a:ext uri="{FF2B5EF4-FFF2-40B4-BE49-F238E27FC236}">
                <a16:creationId xmlns:a16="http://schemas.microsoft.com/office/drawing/2014/main" id="{0AA17870-4070-6B22-66EF-1551666EF843}"/>
              </a:ext>
            </a:extLst>
          </p:cNvPr>
          <p:cNvSpPr txBox="1"/>
          <p:nvPr/>
        </p:nvSpPr>
        <p:spPr>
          <a:xfrm>
            <a:off x="367726" y="5728800"/>
            <a:ext cx="5801588" cy="400110"/>
          </a:xfrm>
          <a:prstGeom prst="rect">
            <a:avLst/>
          </a:prstGeom>
          <a:noFill/>
        </p:spPr>
        <p:txBody>
          <a:bodyPr wrap="none" rtlCol="0">
            <a:spAutoFit/>
          </a:bodyPr>
          <a:lstStyle/>
          <a:p>
            <a:r>
              <a:rPr lang="en-US" altLang="zh-CN" sz="2000" dirty="0"/>
              <a:t>Entangled state machines to ensure consistency </a:t>
            </a:r>
            <a:endParaRPr lang="zh-CN" altLang="en-US" sz="2000" dirty="0"/>
          </a:p>
        </p:txBody>
      </p:sp>
      <p:sp>
        <p:nvSpPr>
          <p:cNvPr id="7" name="TextBox 6">
            <a:extLst>
              <a:ext uri="{FF2B5EF4-FFF2-40B4-BE49-F238E27FC236}">
                <a16:creationId xmlns:a16="http://schemas.microsoft.com/office/drawing/2014/main" id="{AF477AF3-9FC4-194A-CA47-95DFD5F5EA53}"/>
              </a:ext>
            </a:extLst>
          </p:cNvPr>
          <p:cNvSpPr txBox="1"/>
          <p:nvPr/>
        </p:nvSpPr>
        <p:spPr>
          <a:xfrm>
            <a:off x="6774261" y="5766578"/>
            <a:ext cx="4461478" cy="707886"/>
          </a:xfrm>
          <a:prstGeom prst="rect">
            <a:avLst/>
          </a:prstGeom>
          <a:noFill/>
        </p:spPr>
        <p:txBody>
          <a:bodyPr wrap="none" rtlCol="0">
            <a:spAutoFit/>
          </a:bodyPr>
          <a:lstStyle/>
          <a:p>
            <a:r>
              <a:rPr lang="en-US" altLang="zh-CN" sz="2000" dirty="0"/>
              <a:t>No interruption to congestion control</a:t>
            </a:r>
          </a:p>
          <a:p>
            <a:r>
              <a:rPr lang="en-US" altLang="zh-CN" sz="2000" dirty="0"/>
              <a:t>Operating at different time granularity</a:t>
            </a:r>
            <a:endParaRPr lang="zh-CN" altLang="en-US" sz="2000" dirty="0"/>
          </a:p>
        </p:txBody>
      </p:sp>
    </p:spTree>
    <p:extLst>
      <p:ext uri="{BB962C8B-B14F-4D97-AF65-F5344CB8AC3E}">
        <p14:creationId xmlns:p14="http://schemas.microsoft.com/office/powerpoint/2010/main" val="244810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DE9B7-0B70-8C11-A6DA-8276281649D9}"/>
              </a:ext>
            </a:extLst>
          </p:cNvPr>
          <p:cNvSpPr>
            <a:spLocks noGrp="1"/>
          </p:cNvSpPr>
          <p:nvPr>
            <p:ph type="title"/>
          </p:nvPr>
        </p:nvSpPr>
        <p:spPr/>
        <p:txBody>
          <a:bodyPr/>
          <a:lstStyle/>
          <a:p>
            <a:r>
              <a:rPr lang="en-US" altLang="zh-CN" dirty="0"/>
              <a:t>Evaluation</a:t>
            </a:r>
            <a:endParaRPr lang="zh-CN" altLang="en-US" dirty="0"/>
          </a:p>
        </p:txBody>
      </p:sp>
      <p:sp>
        <p:nvSpPr>
          <p:cNvPr id="3" name="Content Placeholder 2">
            <a:extLst>
              <a:ext uri="{FF2B5EF4-FFF2-40B4-BE49-F238E27FC236}">
                <a16:creationId xmlns:a16="http://schemas.microsoft.com/office/drawing/2014/main" id="{2194FEF3-7E81-087D-3E2D-F9FC9E880D67}"/>
              </a:ext>
            </a:extLst>
          </p:cNvPr>
          <p:cNvSpPr>
            <a:spLocks noGrp="1"/>
          </p:cNvSpPr>
          <p:nvPr>
            <p:ph idx="1"/>
          </p:nvPr>
        </p:nvSpPr>
        <p:spPr/>
        <p:txBody>
          <a:bodyPr>
            <a:normAutofit/>
          </a:bodyPr>
          <a:lstStyle/>
          <a:p>
            <a:r>
              <a:rPr lang="en-US" altLang="zh-CN" dirty="0"/>
              <a:t>NS-3 simulation</a:t>
            </a:r>
          </a:p>
          <a:p>
            <a:pPr lvl="1"/>
            <a:r>
              <a:rPr lang="en-US" altLang="zh-CN" dirty="0"/>
              <a:t>With real-world </a:t>
            </a:r>
            <a:r>
              <a:rPr lang="en-US" altLang="zh-CN" dirty="0" err="1"/>
              <a:t>WiFi</a:t>
            </a:r>
            <a:r>
              <a:rPr lang="en-US" altLang="zh-CN" dirty="0"/>
              <a:t> traces</a:t>
            </a: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sp>
        <p:nvSpPr>
          <p:cNvPr id="4" name="Footer Placeholder 3">
            <a:extLst>
              <a:ext uri="{FF2B5EF4-FFF2-40B4-BE49-F238E27FC236}">
                <a16:creationId xmlns:a16="http://schemas.microsoft.com/office/drawing/2014/main" id="{E0A6E6DA-680E-7872-E9DA-9A9C860A31B4}"/>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dirty="0"/>
          </a:p>
        </p:txBody>
      </p:sp>
      <p:sp>
        <p:nvSpPr>
          <p:cNvPr id="5" name="Slide Number Placeholder 4">
            <a:extLst>
              <a:ext uri="{FF2B5EF4-FFF2-40B4-BE49-F238E27FC236}">
                <a16:creationId xmlns:a16="http://schemas.microsoft.com/office/drawing/2014/main" id="{E70EE3DA-AF6B-DCE9-6086-8CD2146E7D66}"/>
              </a:ext>
            </a:extLst>
          </p:cNvPr>
          <p:cNvSpPr>
            <a:spLocks noGrp="1"/>
          </p:cNvSpPr>
          <p:nvPr>
            <p:ph type="sldNum" sz="quarter" idx="12"/>
          </p:nvPr>
        </p:nvSpPr>
        <p:spPr/>
        <p:txBody>
          <a:bodyPr/>
          <a:lstStyle/>
          <a:p>
            <a:fld id="{78DCF842-C690-4C37-AFB3-3DE4BE37746A}" type="slidenum">
              <a:rPr lang="zh-CN" altLang="en-US" smtClean="0"/>
              <a:pPr/>
              <a:t>14</a:t>
            </a:fld>
            <a:endParaRPr lang="zh-CN" altLang="en-US" dirty="0"/>
          </a:p>
        </p:txBody>
      </p:sp>
      <p:pic>
        <p:nvPicPr>
          <p:cNvPr id="7" name="Picture 6">
            <a:extLst>
              <a:ext uri="{FF2B5EF4-FFF2-40B4-BE49-F238E27FC236}">
                <a16:creationId xmlns:a16="http://schemas.microsoft.com/office/drawing/2014/main" id="{9D8EBCCC-AC1A-1E99-46B6-1E081AD5B1D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7252" y="2902001"/>
            <a:ext cx="4164582" cy="2473762"/>
          </a:xfrm>
          <a:prstGeom prst="rect">
            <a:avLst/>
          </a:prstGeom>
        </p:spPr>
      </p:pic>
      <p:pic>
        <p:nvPicPr>
          <p:cNvPr id="8" name="Picture 7">
            <a:extLst>
              <a:ext uri="{FF2B5EF4-FFF2-40B4-BE49-F238E27FC236}">
                <a16:creationId xmlns:a16="http://schemas.microsoft.com/office/drawing/2014/main" id="{DDC77426-DB5C-4E4F-889D-0BB411B01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8680" y="2848264"/>
            <a:ext cx="5538274" cy="3093493"/>
          </a:xfrm>
          <a:prstGeom prst="rect">
            <a:avLst/>
          </a:prstGeom>
        </p:spPr>
      </p:pic>
      <p:pic>
        <p:nvPicPr>
          <p:cNvPr id="11" name="Picture 10">
            <a:extLst>
              <a:ext uri="{FF2B5EF4-FFF2-40B4-BE49-F238E27FC236}">
                <a16:creationId xmlns:a16="http://schemas.microsoft.com/office/drawing/2014/main" id="{9361B3AB-1F25-48D1-8FFF-C2D8B6CD7E1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7982" t="37494" r="7454" b="29935"/>
          <a:stretch/>
        </p:blipFill>
        <p:spPr>
          <a:xfrm>
            <a:off x="6430891" y="4008119"/>
            <a:ext cx="4129573" cy="1007599"/>
          </a:xfrm>
          <a:prstGeom prst="rect">
            <a:avLst/>
          </a:prstGeom>
        </p:spPr>
      </p:pic>
      <p:pic>
        <p:nvPicPr>
          <p:cNvPr id="13" name="Picture 12">
            <a:extLst>
              <a:ext uri="{FF2B5EF4-FFF2-40B4-BE49-F238E27FC236}">
                <a16:creationId xmlns:a16="http://schemas.microsoft.com/office/drawing/2014/main" id="{3C760FF9-5749-6A13-EC75-FD983756335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7895" t="15567" r="7678" b="41327"/>
          <a:stretch/>
        </p:blipFill>
        <p:spPr>
          <a:xfrm>
            <a:off x="6430890" y="3337560"/>
            <a:ext cx="4121953" cy="1333500"/>
          </a:xfrm>
          <a:prstGeom prst="rect">
            <a:avLst/>
          </a:prstGeom>
        </p:spPr>
      </p:pic>
      <p:sp>
        <p:nvSpPr>
          <p:cNvPr id="16" name="TextBox 15">
            <a:extLst>
              <a:ext uri="{FF2B5EF4-FFF2-40B4-BE49-F238E27FC236}">
                <a16:creationId xmlns:a16="http://schemas.microsoft.com/office/drawing/2014/main" id="{3B19510C-57DD-E3F6-5828-B1582C9EDE50}"/>
              </a:ext>
            </a:extLst>
          </p:cNvPr>
          <p:cNvSpPr txBox="1"/>
          <p:nvPr/>
        </p:nvSpPr>
        <p:spPr>
          <a:xfrm>
            <a:off x="7137587" y="4426177"/>
            <a:ext cx="3631122" cy="461665"/>
          </a:xfrm>
          <a:prstGeom prst="rect">
            <a:avLst/>
          </a:prstGeom>
          <a:noFill/>
        </p:spPr>
        <p:txBody>
          <a:bodyPr wrap="none" rtlCol="0">
            <a:spAutoFit/>
          </a:bodyPr>
          <a:lstStyle/>
          <a:p>
            <a:r>
              <a:rPr lang="en-US" altLang="zh-CN" sz="2400" dirty="0">
                <a:solidFill>
                  <a:srgbClr val="951F6B"/>
                </a:solidFill>
              </a:rPr>
              <a:t>The best of the baselines</a:t>
            </a:r>
            <a:endParaRPr lang="zh-CN" altLang="en-US" sz="2400" dirty="0">
              <a:solidFill>
                <a:srgbClr val="951F6B"/>
              </a:solidFill>
            </a:endParaRPr>
          </a:p>
        </p:txBody>
      </p:sp>
      <p:sp>
        <p:nvSpPr>
          <p:cNvPr id="17" name="TextBox 16">
            <a:extLst>
              <a:ext uri="{FF2B5EF4-FFF2-40B4-BE49-F238E27FC236}">
                <a16:creationId xmlns:a16="http://schemas.microsoft.com/office/drawing/2014/main" id="{A839F6CA-4BDA-5397-B70A-E5D40B0B7FEB}"/>
              </a:ext>
            </a:extLst>
          </p:cNvPr>
          <p:cNvSpPr txBox="1"/>
          <p:nvPr/>
        </p:nvSpPr>
        <p:spPr>
          <a:xfrm>
            <a:off x="9240077" y="3293953"/>
            <a:ext cx="886781" cy="461665"/>
          </a:xfrm>
          <a:prstGeom prst="rect">
            <a:avLst/>
          </a:prstGeom>
          <a:noFill/>
        </p:spPr>
        <p:txBody>
          <a:bodyPr wrap="none" rtlCol="0">
            <a:spAutoFit/>
          </a:bodyPr>
          <a:lstStyle/>
          <a:p>
            <a:r>
              <a:rPr lang="en-US" altLang="zh-CN" sz="2400" dirty="0">
                <a:solidFill>
                  <a:srgbClr val="951F6B"/>
                </a:solidFill>
              </a:rPr>
              <a:t>Plum</a:t>
            </a:r>
            <a:endParaRPr lang="zh-CN" altLang="en-US" sz="2400" dirty="0">
              <a:solidFill>
                <a:srgbClr val="951F6B"/>
              </a:solidFill>
            </a:endParaRPr>
          </a:p>
        </p:txBody>
      </p:sp>
      <p:cxnSp>
        <p:nvCxnSpPr>
          <p:cNvPr id="19" name="Straight Arrow Connector 18">
            <a:extLst>
              <a:ext uri="{FF2B5EF4-FFF2-40B4-BE49-F238E27FC236}">
                <a16:creationId xmlns:a16="http://schemas.microsoft.com/office/drawing/2014/main" id="{D5ABA927-401C-C78B-CE1D-616A6F14AF48}"/>
              </a:ext>
            </a:extLst>
          </p:cNvPr>
          <p:cNvCxnSpPr/>
          <p:nvPr/>
        </p:nvCxnSpPr>
        <p:spPr>
          <a:xfrm flipV="1">
            <a:off x="7779164" y="3657600"/>
            <a:ext cx="0" cy="354330"/>
          </a:xfrm>
          <a:prstGeom prst="straightConnector1">
            <a:avLst/>
          </a:prstGeom>
          <a:ln w="34925">
            <a:solidFill>
              <a:srgbClr val="951F6B"/>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B83AD5F-AC86-AE94-9EFF-7F97A88E4AAB}"/>
              </a:ext>
            </a:extLst>
          </p:cNvPr>
          <p:cNvSpPr txBox="1"/>
          <p:nvPr/>
        </p:nvSpPr>
        <p:spPr>
          <a:xfrm>
            <a:off x="7844576" y="3712359"/>
            <a:ext cx="726481" cy="400110"/>
          </a:xfrm>
          <a:prstGeom prst="rect">
            <a:avLst/>
          </a:prstGeom>
          <a:noFill/>
        </p:spPr>
        <p:txBody>
          <a:bodyPr wrap="none" rtlCol="0">
            <a:spAutoFit/>
          </a:bodyPr>
          <a:lstStyle/>
          <a:p>
            <a:r>
              <a:rPr lang="en-US" altLang="zh-CN" sz="2000" b="1" dirty="0">
                <a:solidFill>
                  <a:srgbClr val="951F6B"/>
                </a:solidFill>
              </a:rPr>
              <a:t>48%</a:t>
            </a:r>
            <a:endParaRPr lang="zh-CN" altLang="en-US" sz="1600" b="1" dirty="0">
              <a:solidFill>
                <a:srgbClr val="951F6B"/>
              </a:solidFill>
            </a:endParaRPr>
          </a:p>
        </p:txBody>
      </p:sp>
    </p:spTree>
    <p:extLst>
      <p:ext uri="{BB962C8B-B14F-4D97-AF65-F5344CB8AC3E}">
        <p14:creationId xmlns:p14="http://schemas.microsoft.com/office/powerpoint/2010/main" val="339948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1000"/>
                                        <p:tgtEl>
                                          <p:spTgt spid="13"/>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1500"/>
                            </p:stCondLst>
                            <p:childTnLst>
                              <p:par>
                                <p:cTn id="32" presetID="22" presetClass="entr" presetSubtype="4"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D10D4-6D3A-91B5-B4EB-2C5530E7F72B}"/>
              </a:ext>
            </a:extLst>
          </p:cNvPr>
          <p:cNvSpPr>
            <a:spLocks noGrp="1"/>
          </p:cNvSpPr>
          <p:nvPr>
            <p:ph type="title"/>
          </p:nvPr>
        </p:nvSpPr>
        <p:spPr/>
        <p:txBody>
          <a:bodyPr/>
          <a:lstStyle/>
          <a:p>
            <a:r>
              <a:rPr lang="en-US" altLang="zh-CN" dirty="0"/>
              <a:t>Evaluation</a:t>
            </a:r>
            <a:endParaRPr lang="zh-CN" altLang="en-US" dirty="0"/>
          </a:p>
        </p:txBody>
      </p:sp>
      <p:sp>
        <p:nvSpPr>
          <p:cNvPr id="3" name="Content Placeholder 2">
            <a:extLst>
              <a:ext uri="{FF2B5EF4-FFF2-40B4-BE49-F238E27FC236}">
                <a16:creationId xmlns:a16="http://schemas.microsoft.com/office/drawing/2014/main" id="{DA9BDCA8-AB85-1B83-D918-21084E820C0C}"/>
              </a:ext>
            </a:extLst>
          </p:cNvPr>
          <p:cNvSpPr>
            <a:spLocks noGrp="1"/>
          </p:cNvSpPr>
          <p:nvPr>
            <p:ph idx="1"/>
          </p:nvPr>
        </p:nvSpPr>
        <p:spPr/>
        <p:txBody>
          <a:bodyPr/>
          <a:lstStyle/>
          <a:p>
            <a:r>
              <a:rPr lang="en-US" altLang="zh-CN" dirty="0"/>
              <a:t>Improving average playback bitrate by </a:t>
            </a:r>
            <a:r>
              <a:rPr lang="en-US" altLang="zh-CN" dirty="0">
                <a:solidFill>
                  <a:srgbClr val="6D2891"/>
                </a:solidFill>
              </a:rPr>
              <a:t>48~59%</a:t>
            </a:r>
            <a:r>
              <a:rPr lang="en-US" altLang="zh-CN" dirty="0"/>
              <a:t> compared to the best of the baselines (NS-3 simulation)</a:t>
            </a:r>
          </a:p>
          <a:p>
            <a:r>
              <a:rPr lang="en-US" altLang="zh-CN" dirty="0"/>
              <a:t>Improving average playback bitrate by </a:t>
            </a:r>
            <a:r>
              <a:rPr lang="en-US" altLang="zh-CN" dirty="0">
                <a:solidFill>
                  <a:srgbClr val="6D2891"/>
                </a:solidFill>
              </a:rPr>
              <a:t>16%</a:t>
            </a:r>
            <a:r>
              <a:rPr lang="en-US" altLang="zh-CN" dirty="0"/>
              <a:t> in testbed experiments</a:t>
            </a:r>
          </a:p>
          <a:p>
            <a:r>
              <a:rPr lang="en-US" altLang="zh-CN" dirty="0"/>
              <a:t>Optimization latency </a:t>
            </a:r>
            <a:r>
              <a:rPr lang="en-US" altLang="zh-CN" dirty="0">
                <a:solidFill>
                  <a:srgbClr val="6D2891"/>
                </a:solidFill>
              </a:rPr>
              <a:t>20 </a:t>
            </a:r>
            <a:r>
              <a:rPr lang="en-US" altLang="zh-CN" dirty="0" err="1">
                <a:solidFill>
                  <a:srgbClr val="6D2891"/>
                </a:solidFill>
              </a:rPr>
              <a:t>ms</a:t>
            </a:r>
            <a:r>
              <a:rPr lang="en-US" altLang="zh-CN" dirty="0"/>
              <a:t> (with 5 users interacting)</a:t>
            </a:r>
          </a:p>
          <a:p>
            <a:r>
              <a:rPr lang="en-US" altLang="zh-CN" dirty="0"/>
              <a:t>High fairness among the users</a:t>
            </a:r>
          </a:p>
          <a:p>
            <a:r>
              <a:rPr lang="en-US" altLang="zh-CN" dirty="0"/>
              <a:t>Many other variant scenarios in paper …</a:t>
            </a:r>
            <a:endParaRPr lang="zh-CN" altLang="en-US" dirty="0"/>
          </a:p>
        </p:txBody>
      </p:sp>
      <p:sp>
        <p:nvSpPr>
          <p:cNvPr id="4" name="Footer Placeholder 3">
            <a:extLst>
              <a:ext uri="{FF2B5EF4-FFF2-40B4-BE49-F238E27FC236}">
                <a16:creationId xmlns:a16="http://schemas.microsoft.com/office/drawing/2014/main" id="{D115018E-7A11-A3DD-3E74-C1F853D3B35D}"/>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dirty="0"/>
          </a:p>
        </p:txBody>
      </p:sp>
      <p:sp>
        <p:nvSpPr>
          <p:cNvPr id="5" name="Slide Number Placeholder 4">
            <a:extLst>
              <a:ext uri="{FF2B5EF4-FFF2-40B4-BE49-F238E27FC236}">
                <a16:creationId xmlns:a16="http://schemas.microsoft.com/office/drawing/2014/main" id="{5FDA5C89-A50C-563B-37AF-B2B96469BE53}"/>
              </a:ext>
            </a:extLst>
          </p:cNvPr>
          <p:cNvSpPr>
            <a:spLocks noGrp="1"/>
          </p:cNvSpPr>
          <p:nvPr>
            <p:ph type="sldNum" sz="quarter" idx="12"/>
          </p:nvPr>
        </p:nvSpPr>
        <p:spPr/>
        <p:txBody>
          <a:bodyPr/>
          <a:lstStyle/>
          <a:p>
            <a:fld id="{78DCF842-C690-4C37-AFB3-3DE4BE37746A}" type="slidenum">
              <a:rPr lang="zh-CN" altLang="en-US" smtClean="0"/>
              <a:pPr/>
              <a:t>15</a:t>
            </a:fld>
            <a:endParaRPr lang="zh-CN" altLang="en-US" dirty="0"/>
          </a:p>
        </p:txBody>
      </p:sp>
    </p:spTree>
    <p:extLst>
      <p:ext uri="{BB962C8B-B14F-4D97-AF65-F5344CB8AC3E}">
        <p14:creationId xmlns:p14="http://schemas.microsoft.com/office/powerpoint/2010/main" val="31819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7EAF-FA24-6ABB-E590-04F2C07389AA}"/>
              </a:ext>
            </a:extLst>
          </p:cNvPr>
          <p:cNvSpPr>
            <a:spLocks noGrp="1"/>
          </p:cNvSpPr>
          <p:nvPr>
            <p:ph type="title"/>
          </p:nvPr>
        </p:nvSpPr>
        <p:spPr/>
        <p:txBody>
          <a:bodyPr/>
          <a:lstStyle/>
          <a:p>
            <a:r>
              <a:rPr lang="en-US" altLang="zh-CN" dirty="0"/>
              <a:t>Takeaways</a:t>
            </a:r>
            <a:endParaRPr lang="zh-CN" altLang="en-US" dirty="0"/>
          </a:p>
        </p:txBody>
      </p:sp>
      <p:sp>
        <p:nvSpPr>
          <p:cNvPr id="3" name="Content Placeholder 2">
            <a:extLst>
              <a:ext uri="{FF2B5EF4-FFF2-40B4-BE49-F238E27FC236}">
                <a16:creationId xmlns:a16="http://schemas.microsoft.com/office/drawing/2014/main" id="{E1E2A049-8D02-CD10-FD08-4F2AEE003431}"/>
              </a:ext>
            </a:extLst>
          </p:cNvPr>
          <p:cNvSpPr>
            <a:spLocks noGrp="1"/>
          </p:cNvSpPr>
          <p:nvPr>
            <p:ph idx="1"/>
          </p:nvPr>
        </p:nvSpPr>
        <p:spPr/>
        <p:txBody>
          <a:bodyPr>
            <a:normAutofit fontScale="92500" lnSpcReduction="10000"/>
          </a:bodyPr>
          <a:lstStyle/>
          <a:p>
            <a:r>
              <a:rPr lang="en-US" altLang="zh-CN" dirty="0"/>
              <a:t>We identify the lack of bandwidth coordination between uplink and downlink traffic under </a:t>
            </a:r>
            <a:r>
              <a:rPr lang="en-US" altLang="zh-CN" dirty="0" err="1"/>
              <a:t>WiFi</a:t>
            </a:r>
            <a:r>
              <a:rPr lang="en-US" altLang="zh-CN" dirty="0"/>
              <a:t> bottlenecks, which impairs the performance of streaming applications.</a:t>
            </a:r>
          </a:p>
          <a:p>
            <a:r>
              <a:rPr lang="en-US" altLang="zh-CN" dirty="0"/>
              <a:t>We design Plum, a bandwidth coordination method, that tailors the uplink and downlink bitrate to acquire more reasonable bandwidth shares.</a:t>
            </a:r>
          </a:p>
          <a:p>
            <a:r>
              <a:rPr lang="en-US" altLang="zh-CN" dirty="0"/>
              <a:t>We evaluate Plum with both NS-3 simulations and testbed experiments to prove its performance, user fairness, and effectiveness.</a:t>
            </a:r>
          </a:p>
          <a:p>
            <a:endParaRPr lang="en-US" altLang="zh-CN" dirty="0"/>
          </a:p>
          <a:p>
            <a:r>
              <a:rPr lang="en-US" altLang="zh-CN" dirty="0"/>
              <a:t>Plum is open sourced and available on GitHub: </a:t>
            </a:r>
            <a:r>
              <a:rPr lang="en-US" altLang="zh-CN" sz="2600" u="sng" dirty="0">
                <a:solidFill>
                  <a:schemeClr val="accent5"/>
                </a:solidFill>
              </a:rPr>
              <a:t>https://github.com/PlumRateControl/Plum</a:t>
            </a:r>
            <a:endParaRPr lang="en-US" altLang="zh-CN" u="sng" dirty="0">
              <a:solidFill>
                <a:schemeClr val="accent5"/>
              </a:solidFill>
            </a:endParaRPr>
          </a:p>
        </p:txBody>
      </p:sp>
      <p:sp>
        <p:nvSpPr>
          <p:cNvPr id="4" name="Footer Placeholder 3">
            <a:extLst>
              <a:ext uri="{FF2B5EF4-FFF2-40B4-BE49-F238E27FC236}">
                <a16:creationId xmlns:a16="http://schemas.microsoft.com/office/drawing/2014/main" id="{966AFFF3-26C1-943E-DAA1-144053D829A7}"/>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dirty="0"/>
          </a:p>
        </p:txBody>
      </p:sp>
      <p:sp>
        <p:nvSpPr>
          <p:cNvPr id="5" name="Slide Number Placeholder 4">
            <a:extLst>
              <a:ext uri="{FF2B5EF4-FFF2-40B4-BE49-F238E27FC236}">
                <a16:creationId xmlns:a16="http://schemas.microsoft.com/office/drawing/2014/main" id="{61D96A91-BDBB-6683-A752-65B331D81EDB}"/>
              </a:ext>
            </a:extLst>
          </p:cNvPr>
          <p:cNvSpPr>
            <a:spLocks noGrp="1"/>
          </p:cNvSpPr>
          <p:nvPr>
            <p:ph type="sldNum" sz="quarter" idx="12"/>
          </p:nvPr>
        </p:nvSpPr>
        <p:spPr/>
        <p:txBody>
          <a:bodyPr/>
          <a:lstStyle/>
          <a:p>
            <a:fld id="{78DCF842-C690-4C37-AFB3-3DE4BE37746A}" type="slidenum">
              <a:rPr lang="zh-CN" altLang="en-US" smtClean="0"/>
              <a:pPr/>
              <a:t>16</a:t>
            </a:fld>
            <a:endParaRPr lang="zh-CN" altLang="en-US" dirty="0"/>
          </a:p>
        </p:txBody>
      </p:sp>
    </p:spTree>
    <p:extLst>
      <p:ext uri="{BB962C8B-B14F-4D97-AF65-F5344CB8AC3E}">
        <p14:creationId xmlns:p14="http://schemas.microsoft.com/office/powerpoint/2010/main" val="66906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47A9BA-7152-5296-F52A-D1843A314D10}"/>
              </a:ext>
            </a:extLst>
          </p:cNvPr>
          <p:cNvSpPr>
            <a:spLocks noGrp="1"/>
          </p:cNvSpPr>
          <p:nvPr>
            <p:ph type="ctrTitle"/>
          </p:nvPr>
        </p:nvSpPr>
        <p:spPr>
          <a:xfrm>
            <a:off x="1524000" y="665164"/>
            <a:ext cx="9144000" cy="2387600"/>
          </a:xfrm>
        </p:spPr>
        <p:txBody>
          <a:bodyPr>
            <a:normAutofit/>
          </a:bodyPr>
          <a:lstStyle/>
          <a:p>
            <a:r>
              <a:rPr lang="en-US" altLang="zh-CN" sz="4000" b="1" dirty="0"/>
              <a:t>Thank you for your listening!</a:t>
            </a:r>
            <a:br>
              <a:rPr lang="en-US" altLang="zh-CN" sz="4000" b="1" dirty="0"/>
            </a:br>
            <a:r>
              <a:rPr lang="en-US" altLang="zh-CN" sz="3200" dirty="0"/>
              <a:t>Welcome any questions &amp; comments</a:t>
            </a:r>
            <a:endParaRPr lang="zh-CN" altLang="en-US" sz="4000" dirty="0"/>
          </a:p>
        </p:txBody>
      </p:sp>
      <p:sp>
        <p:nvSpPr>
          <p:cNvPr id="7" name="Subtitle 6">
            <a:extLst>
              <a:ext uri="{FF2B5EF4-FFF2-40B4-BE49-F238E27FC236}">
                <a16:creationId xmlns:a16="http://schemas.microsoft.com/office/drawing/2014/main" id="{BB35B26E-7806-6D47-9CBC-422DB69AF148}"/>
              </a:ext>
            </a:extLst>
          </p:cNvPr>
          <p:cNvSpPr>
            <a:spLocks noGrp="1"/>
          </p:cNvSpPr>
          <p:nvPr>
            <p:ph type="subTitle" idx="1"/>
          </p:nvPr>
        </p:nvSpPr>
        <p:spPr/>
        <p:txBody>
          <a:bodyPr>
            <a:normAutofit/>
          </a:bodyPr>
          <a:lstStyle/>
          <a:p>
            <a:r>
              <a:rPr lang="en-US" altLang="zh-CN" dirty="0"/>
              <a:t>Jing Chen</a:t>
            </a:r>
          </a:p>
          <a:p>
            <a:r>
              <a:rPr lang="en-US" altLang="zh-CN" b="1" dirty="0"/>
              <a:t>E-mail</a:t>
            </a:r>
            <a:r>
              <a:rPr lang="en-US" altLang="zh-CN" dirty="0"/>
              <a:t>: </a:t>
            </a:r>
            <a:r>
              <a:rPr lang="en-US" altLang="zh-CN" dirty="0">
                <a:hlinkClick r:id="rId2">
                  <a:extLst>
                    <a:ext uri="{A12FA001-AC4F-418D-AE19-62706E023703}">
                      <ahyp:hlinkClr xmlns:ahyp="http://schemas.microsoft.com/office/drawing/2018/hyperlinkcolor" val="tx"/>
                    </a:ext>
                  </a:extLst>
                </a:hlinkClick>
              </a:rPr>
              <a:t>j-c23@mails.tsinghua.edu.cn</a:t>
            </a:r>
            <a:endParaRPr lang="en-US" altLang="zh-CN" dirty="0"/>
          </a:p>
          <a:p>
            <a:r>
              <a:rPr lang="en-US" altLang="zh-CN" b="1" dirty="0"/>
              <a:t>Website</a:t>
            </a:r>
            <a:r>
              <a:rPr lang="en-US" altLang="zh-CN" dirty="0"/>
              <a:t>: </a:t>
            </a:r>
            <a:r>
              <a:rPr lang="en-US" altLang="zh-CN" u="sng" dirty="0"/>
              <a:t>https://chenjing98.github.io</a:t>
            </a:r>
            <a:endParaRPr lang="zh-CN" altLang="en-US" u="sng" dirty="0"/>
          </a:p>
        </p:txBody>
      </p:sp>
    </p:spTree>
    <p:extLst>
      <p:ext uri="{BB962C8B-B14F-4D97-AF65-F5344CB8AC3E}">
        <p14:creationId xmlns:p14="http://schemas.microsoft.com/office/powerpoint/2010/main" val="230868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836B7-D028-DE94-777D-D1EC990289FA}"/>
              </a:ext>
            </a:extLst>
          </p:cNvPr>
          <p:cNvSpPr>
            <a:spLocks noGrp="1"/>
          </p:cNvSpPr>
          <p:nvPr>
            <p:ph type="title"/>
          </p:nvPr>
        </p:nvSpPr>
        <p:spPr/>
        <p:txBody>
          <a:bodyPr/>
          <a:lstStyle/>
          <a:p>
            <a:r>
              <a:rPr lang="en-US" altLang="zh-CN" dirty="0"/>
              <a:t>Using Wireless LAN for video streaming</a:t>
            </a:r>
            <a:endParaRPr lang="zh-CN" altLang="en-US" dirty="0"/>
          </a:p>
        </p:txBody>
      </p:sp>
      <p:sp>
        <p:nvSpPr>
          <p:cNvPr id="3" name="Content Placeholder 2">
            <a:extLst>
              <a:ext uri="{FF2B5EF4-FFF2-40B4-BE49-F238E27FC236}">
                <a16:creationId xmlns:a16="http://schemas.microsoft.com/office/drawing/2014/main" id="{B2ECC372-485F-EB8A-7474-9A7B3DCE24C1}"/>
              </a:ext>
            </a:extLst>
          </p:cNvPr>
          <p:cNvSpPr>
            <a:spLocks noGrp="1"/>
          </p:cNvSpPr>
          <p:nvPr>
            <p:ph idx="1"/>
          </p:nvPr>
        </p:nvSpPr>
        <p:spPr>
          <a:xfrm>
            <a:off x="472440" y="1461282"/>
            <a:ext cx="11353800" cy="4692821"/>
          </a:xfrm>
        </p:spPr>
        <p:txBody>
          <a:bodyPr/>
          <a:lstStyle/>
          <a:p>
            <a:r>
              <a:rPr lang="en-US" altLang="zh-CN" dirty="0"/>
              <a:t>Wireless Local Area Networks (Wireless LAN) to access the Internet</a:t>
            </a:r>
          </a:p>
          <a:p>
            <a:pPr lvl="1"/>
            <a:r>
              <a:rPr lang="en-US" altLang="zh-CN" dirty="0"/>
              <a:t>Handle &gt;1/2 video traffic in foreseeable future</a:t>
            </a:r>
          </a:p>
          <a:p>
            <a:r>
              <a:rPr lang="en-US" altLang="zh-CN" dirty="0"/>
              <a:t>May still become the bottleneck</a:t>
            </a:r>
          </a:p>
          <a:p>
            <a:pPr lvl="1"/>
            <a:endParaRPr lang="en-US" altLang="zh-CN" dirty="0"/>
          </a:p>
          <a:p>
            <a:endParaRPr lang="zh-CN" altLang="en-US" dirty="0"/>
          </a:p>
        </p:txBody>
      </p:sp>
      <p:sp>
        <p:nvSpPr>
          <p:cNvPr id="4" name="Footer Placeholder 3">
            <a:extLst>
              <a:ext uri="{FF2B5EF4-FFF2-40B4-BE49-F238E27FC236}">
                <a16:creationId xmlns:a16="http://schemas.microsoft.com/office/drawing/2014/main" id="{C788211F-3457-78C2-0AEA-FD75F27751D5}"/>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dirty="0"/>
          </a:p>
        </p:txBody>
      </p:sp>
      <p:sp>
        <p:nvSpPr>
          <p:cNvPr id="5" name="Slide Number Placeholder 4">
            <a:extLst>
              <a:ext uri="{FF2B5EF4-FFF2-40B4-BE49-F238E27FC236}">
                <a16:creationId xmlns:a16="http://schemas.microsoft.com/office/drawing/2014/main" id="{9271ECE0-33E2-6BB6-BF37-F78A86A75266}"/>
              </a:ext>
            </a:extLst>
          </p:cNvPr>
          <p:cNvSpPr>
            <a:spLocks noGrp="1"/>
          </p:cNvSpPr>
          <p:nvPr>
            <p:ph type="sldNum" sz="quarter" idx="12"/>
          </p:nvPr>
        </p:nvSpPr>
        <p:spPr/>
        <p:txBody>
          <a:bodyPr/>
          <a:lstStyle/>
          <a:p>
            <a:fld id="{78DCF842-C690-4C37-AFB3-3DE4BE37746A}" type="slidenum">
              <a:rPr lang="zh-CN" altLang="en-US" smtClean="0"/>
              <a:pPr/>
              <a:t>2</a:t>
            </a:fld>
            <a:endParaRPr lang="zh-CN" altLang="en-US" dirty="0"/>
          </a:p>
        </p:txBody>
      </p:sp>
      <p:pic>
        <p:nvPicPr>
          <p:cNvPr id="18" name="Picture 17">
            <a:extLst>
              <a:ext uri="{FF2B5EF4-FFF2-40B4-BE49-F238E27FC236}">
                <a16:creationId xmlns:a16="http://schemas.microsoft.com/office/drawing/2014/main" id="{7C764CC1-E272-976E-C095-B9D16D559DD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8989" y="2989596"/>
            <a:ext cx="5445463" cy="3572974"/>
          </a:xfrm>
          <a:prstGeom prst="rect">
            <a:avLst/>
          </a:prstGeom>
        </p:spPr>
      </p:pic>
      <p:sp>
        <p:nvSpPr>
          <p:cNvPr id="19" name="Rectangle 18">
            <a:extLst>
              <a:ext uri="{FF2B5EF4-FFF2-40B4-BE49-F238E27FC236}">
                <a16:creationId xmlns:a16="http://schemas.microsoft.com/office/drawing/2014/main" id="{DC7A772A-1425-5E74-ABCA-57C53AC5909D}"/>
              </a:ext>
            </a:extLst>
          </p:cNvPr>
          <p:cNvSpPr/>
          <p:nvPr/>
        </p:nvSpPr>
        <p:spPr>
          <a:xfrm>
            <a:off x="2986727" y="3372203"/>
            <a:ext cx="434141" cy="224343"/>
          </a:xfrm>
          <a:prstGeom prst="rect">
            <a:avLst/>
          </a:prstGeom>
          <a:solidFill>
            <a:srgbClr val="4F6F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Rectangle 19">
            <a:extLst>
              <a:ext uri="{FF2B5EF4-FFF2-40B4-BE49-F238E27FC236}">
                <a16:creationId xmlns:a16="http://schemas.microsoft.com/office/drawing/2014/main" id="{C0B106FE-35F9-BA0A-8F41-80F9EA98E36E}"/>
              </a:ext>
            </a:extLst>
          </p:cNvPr>
          <p:cNvSpPr/>
          <p:nvPr/>
        </p:nvSpPr>
        <p:spPr>
          <a:xfrm>
            <a:off x="4328593" y="4545250"/>
            <a:ext cx="2732549" cy="224344"/>
          </a:xfrm>
          <a:prstGeom prst="rect">
            <a:avLst/>
          </a:prstGeom>
          <a:solidFill>
            <a:srgbClr val="C0D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Rectangle 24">
            <a:extLst>
              <a:ext uri="{FF2B5EF4-FFF2-40B4-BE49-F238E27FC236}">
                <a16:creationId xmlns:a16="http://schemas.microsoft.com/office/drawing/2014/main" id="{6A70B8C8-F60B-3838-213D-CCFF9E84F187}"/>
              </a:ext>
            </a:extLst>
          </p:cNvPr>
          <p:cNvSpPr/>
          <p:nvPr/>
        </p:nvSpPr>
        <p:spPr>
          <a:xfrm>
            <a:off x="4045071" y="4131015"/>
            <a:ext cx="283522" cy="224344"/>
          </a:xfrm>
          <a:prstGeom prst="rect">
            <a:avLst/>
          </a:prstGeom>
          <a:solidFill>
            <a:srgbClr val="A9BE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Rectangle 25">
            <a:extLst>
              <a:ext uri="{FF2B5EF4-FFF2-40B4-BE49-F238E27FC236}">
                <a16:creationId xmlns:a16="http://schemas.microsoft.com/office/drawing/2014/main" id="{71D2C065-19AA-BD1E-833A-F89A2C43FF3E}"/>
              </a:ext>
            </a:extLst>
          </p:cNvPr>
          <p:cNvSpPr/>
          <p:nvPr/>
        </p:nvSpPr>
        <p:spPr>
          <a:xfrm>
            <a:off x="3009981" y="3751984"/>
            <a:ext cx="821773" cy="224344"/>
          </a:xfrm>
          <a:prstGeom prst="rect">
            <a:avLst/>
          </a:prstGeom>
          <a:solidFill>
            <a:srgbClr val="7796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TextBox 26">
            <a:extLst>
              <a:ext uri="{FF2B5EF4-FFF2-40B4-BE49-F238E27FC236}">
                <a16:creationId xmlns:a16="http://schemas.microsoft.com/office/drawing/2014/main" id="{B4DCAF58-C456-9C92-4DAC-AFAC4B2021BD}"/>
              </a:ext>
            </a:extLst>
          </p:cNvPr>
          <p:cNvSpPr txBox="1"/>
          <p:nvPr/>
        </p:nvSpPr>
        <p:spPr>
          <a:xfrm>
            <a:off x="7285792" y="4423986"/>
            <a:ext cx="2813987"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360 degree VR</a:t>
            </a:r>
            <a:endParaRPr lang="zh-CN" altLang="en-US" sz="24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1A2CE740-CDD9-693C-21CD-9704973A42D2}"/>
              </a:ext>
            </a:extLst>
          </p:cNvPr>
          <p:cNvSpPr txBox="1"/>
          <p:nvPr/>
        </p:nvSpPr>
        <p:spPr>
          <a:xfrm>
            <a:off x="7306089" y="4024131"/>
            <a:ext cx="3019423"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HD AR/VR</a:t>
            </a:r>
            <a:endParaRPr lang="zh-CN" altLang="en-US" sz="24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A83F26CB-BDB6-BEC4-C641-F83FA5AE43B4}"/>
              </a:ext>
            </a:extLst>
          </p:cNvPr>
          <p:cNvSpPr txBox="1"/>
          <p:nvPr/>
        </p:nvSpPr>
        <p:spPr>
          <a:xfrm>
            <a:off x="7306089" y="3635905"/>
            <a:ext cx="2232628"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LD VR</a:t>
            </a:r>
            <a:endParaRPr lang="zh-CN" altLang="en-US" sz="24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CEE44CC-D5B0-4BB0-A6EE-80F583B7D983}"/>
              </a:ext>
            </a:extLst>
          </p:cNvPr>
          <p:cNvSpPr txBox="1"/>
          <p:nvPr/>
        </p:nvSpPr>
        <p:spPr>
          <a:xfrm>
            <a:off x="7285792" y="3253543"/>
            <a:ext cx="3214963"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HD video conference</a:t>
            </a:r>
            <a:endParaRPr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553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250"/>
                                        <p:tgtEl>
                                          <p:spTgt spid="19"/>
                                        </p:tgtEl>
                                      </p:cBhvr>
                                    </p:animEffect>
                                  </p:childTnLst>
                                </p:cTn>
                              </p:par>
                            </p:childTnLst>
                          </p:cTn>
                        </p:par>
                        <p:par>
                          <p:cTn id="18" fill="hold">
                            <p:stCondLst>
                              <p:cond delay="250"/>
                            </p:stCondLst>
                            <p:childTnLst>
                              <p:par>
                                <p:cTn id="19" presetID="22" presetClass="entr" presetSubtype="8"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250"/>
                                        <p:tgtEl>
                                          <p:spTgt spid="26"/>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250"/>
                                        <p:tgtEl>
                                          <p:spTgt spid="25"/>
                                        </p:tgtEl>
                                      </p:cBhvr>
                                    </p:animEffect>
                                  </p:childTnLst>
                                </p:cTn>
                              </p:par>
                            </p:childTnLst>
                          </p:cTn>
                        </p:par>
                        <p:par>
                          <p:cTn id="34" fill="hold">
                            <p:stCondLst>
                              <p:cond delay="1750"/>
                            </p:stCondLst>
                            <p:childTnLst>
                              <p:par>
                                <p:cTn id="35" presetID="22" presetClass="entr" presetSubtype="8"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par>
                          <p:cTn id="38" fill="hold">
                            <p:stCondLst>
                              <p:cond delay="2250"/>
                            </p:stCondLst>
                            <p:childTnLst>
                              <p:par>
                                <p:cTn id="39" presetID="22" presetClass="entr" presetSubtype="8"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250"/>
                                        <p:tgtEl>
                                          <p:spTgt spid="20"/>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P spid="26" grpId="0" animBg="1"/>
      <p:bldP spid="27" grpId="0"/>
      <p:bldP spid="28"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89704-26A4-E587-F5B5-B50BD84EB0AE}"/>
              </a:ext>
            </a:extLst>
          </p:cNvPr>
          <p:cNvSpPr>
            <a:spLocks noGrp="1"/>
          </p:cNvSpPr>
          <p:nvPr>
            <p:ph type="title"/>
          </p:nvPr>
        </p:nvSpPr>
        <p:spPr/>
        <p:txBody>
          <a:bodyPr>
            <a:normAutofit/>
          </a:bodyPr>
          <a:lstStyle/>
          <a:p>
            <a:r>
              <a:rPr lang="en-US" altLang="zh-CN" dirty="0"/>
              <a:t>Video streaming applications are evolving</a:t>
            </a:r>
          </a:p>
        </p:txBody>
      </p:sp>
      <p:sp>
        <p:nvSpPr>
          <p:cNvPr id="4" name="Footer Placeholder 3">
            <a:extLst>
              <a:ext uri="{FF2B5EF4-FFF2-40B4-BE49-F238E27FC236}">
                <a16:creationId xmlns:a16="http://schemas.microsoft.com/office/drawing/2014/main" id="{7907DFB4-1FFE-AF1F-F3B4-A81F33EADE9B}"/>
              </a:ext>
            </a:extLst>
          </p:cNvPr>
          <p:cNvSpPr>
            <a:spLocks noGrp="1"/>
          </p:cNvSpPr>
          <p:nvPr>
            <p:ph type="ftr" sz="quarter" idx="11"/>
          </p:nvPr>
        </p:nvSpPr>
        <p:spPr/>
        <p:txBody>
          <a:bodyPr/>
          <a:lstStyle/>
          <a:p>
            <a:r>
              <a:rPr lang="en-US" altLang="zh-CN" dirty="0"/>
              <a:t>Bidirectional Bandwidth Coordination under Half-Duplex Bottlenecks for Video Streaming</a:t>
            </a:r>
            <a:endParaRPr lang="zh-CN" altLang="en-US" dirty="0"/>
          </a:p>
        </p:txBody>
      </p:sp>
      <p:sp>
        <p:nvSpPr>
          <p:cNvPr id="5" name="Slide Number Placeholder 4">
            <a:extLst>
              <a:ext uri="{FF2B5EF4-FFF2-40B4-BE49-F238E27FC236}">
                <a16:creationId xmlns:a16="http://schemas.microsoft.com/office/drawing/2014/main" id="{AF3D8BB8-DB6E-5875-6108-EAB5E5DF8A27}"/>
              </a:ext>
            </a:extLst>
          </p:cNvPr>
          <p:cNvSpPr>
            <a:spLocks noGrp="1"/>
          </p:cNvSpPr>
          <p:nvPr>
            <p:ph type="sldNum" sz="quarter" idx="12"/>
          </p:nvPr>
        </p:nvSpPr>
        <p:spPr/>
        <p:txBody>
          <a:bodyPr/>
          <a:lstStyle/>
          <a:p>
            <a:fld id="{78DCF842-C690-4C37-AFB3-3DE4BE37746A}" type="slidenum">
              <a:rPr lang="zh-CN" altLang="en-US" smtClean="0"/>
              <a:pPr/>
              <a:t>3</a:t>
            </a:fld>
            <a:endParaRPr lang="zh-CN" altLang="en-US" dirty="0"/>
          </a:p>
        </p:txBody>
      </p:sp>
      <p:pic>
        <p:nvPicPr>
          <p:cNvPr id="6" name="Picture 5">
            <a:extLst>
              <a:ext uri="{FF2B5EF4-FFF2-40B4-BE49-F238E27FC236}">
                <a16:creationId xmlns:a16="http://schemas.microsoft.com/office/drawing/2014/main" id="{E3BD507C-DA04-81A8-BDB2-39BA0E652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79" y="3662593"/>
            <a:ext cx="790224" cy="790224"/>
          </a:xfrm>
          <a:prstGeom prst="rect">
            <a:avLst/>
          </a:prstGeom>
        </p:spPr>
      </p:pic>
      <p:pic>
        <p:nvPicPr>
          <p:cNvPr id="8" name="Picture 7">
            <a:extLst>
              <a:ext uri="{FF2B5EF4-FFF2-40B4-BE49-F238E27FC236}">
                <a16:creationId xmlns:a16="http://schemas.microsoft.com/office/drawing/2014/main" id="{C640F124-8531-8481-7888-AECD03096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0599" y="3493899"/>
            <a:ext cx="492443" cy="492443"/>
          </a:xfrm>
          <a:prstGeom prst="rect">
            <a:avLst/>
          </a:prstGeom>
        </p:spPr>
      </p:pic>
      <p:pic>
        <p:nvPicPr>
          <p:cNvPr id="9" name="Picture 8">
            <a:extLst>
              <a:ext uri="{FF2B5EF4-FFF2-40B4-BE49-F238E27FC236}">
                <a16:creationId xmlns:a16="http://schemas.microsoft.com/office/drawing/2014/main" id="{7596627A-1EBD-0838-1AB0-FDAEAE5831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4031" y="4405389"/>
            <a:ext cx="479406" cy="479406"/>
          </a:xfrm>
          <a:prstGeom prst="rect">
            <a:avLst/>
          </a:prstGeom>
        </p:spPr>
      </p:pic>
      <p:pic>
        <p:nvPicPr>
          <p:cNvPr id="10" name="Picture 9">
            <a:extLst>
              <a:ext uri="{FF2B5EF4-FFF2-40B4-BE49-F238E27FC236}">
                <a16:creationId xmlns:a16="http://schemas.microsoft.com/office/drawing/2014/main" id="{8BBF3E72-500F-CA80-9D49-56CBD652D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542" y="4090384"/>
            <a:ext cx="386641" cy="386641"/>
          </a:xfrm>
          <a:prstGeom prst="rect">
            <a:avLst/>
          </a:prstGeom>
        </p:spPr>
      </p:pic>
      <p:pic>
        <p:nvPicPr>
          <p:cNvPr id="11" name="Picture 10">
            <a:extLst>
              <a:ext uri="{FF2B5EF4-FFF2-40B4-BE49-F238E27FC236}">
                <a16:creationId xmlns:a16="http://schemas.microsoft.com/office/drawing/2014/main" id="{5A5F29B9-54A8-6875-B3EB-EBCD04FB21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6484" y="3584349"/>
            <a:ext cx="829256" cy="829256"/>
          </a:xfrm>
          <a:prstGeom prst="rect">
            <a:avLst/>
          </a:prstGeom>
        </p:spPr>
      </p:pic>
      <p:sp>
        <p:nvSpPr>
          <p:cNvPr id="12" name="TextBox 11">
            <a:extLst>
              <a:ext uri="{FF2B5EF4-FFF2-40B4-BE49-F238E27FC236}">
                <a16:creationId xmlns:a16="http://schemas.microsoft.com/office/drawing/2014/main" id="{8907900A-1D95-D1C2-3D33-429D79C2B540}"/>
              </a:ext>
            </a:extLst>
          </p:cNvPr>
          <p:cNvSpPr txBox="1"/>
          <p:nvPr/>
        </p:nvSpPr>
        <p:spPr>
          <a:xfrm>
            <a:off x="4596682" y="4572909"/>
            <a:ext cx="971963" cy="400110"/>
          </a:xfrm>
          <a:prstGeom prst="rect">
            <a:avLst/>
          </a:prstGeom>
          <a:noFill/>
        </p:spPr>
        <p:txBody>
          <a:bodyPr wrap="square" rtlCol="0">
            <a:spAutoFit/>
          </a:bodyPr>
          <a:lstStyle/>
          <a:p>
            <a:r>
              <a:rPr lang="en-US" altLang="zh-CN" sz="2000" dirty="0"/>
              <a:t>Client</a:t>
            </a:r>
            <a:endParaRPr lang="zh-CN" altLang="en-US" sz="2000" dirty="0"/>
          </a:p>
        </p:txBody>
      </p:sp>
      <p:sp>
        <p:nvSpPr>
          <p:cNvPr id="13" name="Arrow: Right 12">
            <a:extLst>
              <a:ext uri="{FF2B5EF4-FFF2-40B4-BE49-F238E27FC236}">
                <a16:creationId xmlns:a16="http://schemas.microsoft.com/office/drawing/2014/main" id="{72E93BD8-9D2F-653A-5CB4-144AF86EBB96}"/>
              </a:ext>
            </a:extLst>
          </p:cNvPr>
          <p:cNvSpPr/>
          <p:nvPr/>
        </p:nvSpPr>
        <p:spPr>
          <a:xfrm>
            <a:off x="2479172" y="4163749"/>
            <a:ext cx="1810383" cy="332736"/>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4" name="Straight Arrow Connector 13">
            <a:extLst>
              <a:ext uri="{FF2B5EF4-FFF2-40B4-BE49-F238E27FC236}">
                <a16:creationId xmlns:a16="http://schemas.microsoft.com/office/drawing/2014/main" id="{55DCE20C-1117-139B-326A-482F14AE213C}"/>
              </a:ext>
            </a:extLst>
          </p:cNvPr>
          <p:cNvCxnSpPr>
            <a:cxnSpLocks/>
          </p:cNvCxnSpPr>
          <p:nvPr/>
        </p:nvCxnSpPr>
        <p:spPr>
          <a:xfrm flipH="1">
            <a:off x="2482045" y="3935744"/>
            <a:ext cx="1683434" cy="0"/>
          </a:xfrm>
          <a:prstGeom prst="straightConnector1">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CC87012-6BB6-00C7-A015-F035A3205FA2}"/>
              </a:ext>
            </a:extLst>
          </p:cNvPr>
          <p:cNvSpPr txBox="1"/>
          <p:nvPr/>
        </p:nvSpPr>
        <p:spPr>
          <a:xfrm>
            <a:off x="2272242" y="3338128"/>
            <a:ext cx="2495699" cy="492443"/>
          </a:xfrm>
          <a:prstGeom prst="rect">
            <a:avLst/>
          </a:prstGeom>
          <a:noFill/>
        </p:spPr>
        <p:txBody>
          <a:bodyPr wrap="square" rtlCol="0">
            <a:spAutoFit/>
          </a:bodyPr>
          <a:lstStyle/>
          <a:p>
            <a:r>
              <a:rPr lang="en-US" altLang="zh-CN" sz="2600" dirty="0"/>
              <a:t>Small requests</a:t>
            </a:r>
            <a:endParaRPr lang="zh-CN" altLang="en-US" sz="2600" dirty="0"/>
          </a:p>
        </p:txBody>
      </p:sp>
      <p:pic>
        <p:nvPicPr>
          <p:cNvPr id="16" name="Picture 15">
            <a:extLst>
              <a:ext uri="{FF2B5EF4-FFF2-40B4-BE49-F238E27FC236}">
                <a16:creationId xmlns:a16="http://schemas.microsoft.com/office/drawing/2014/main" id="{7C05F0EC-7023-2572-1476-5DB4817786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7964" y="4649376"/>
            <a:ext cx="508241" cy="508241"/>
          </a:xfrm>
          <a:prstGeom prst="rect">
            <a:avLst/>
          </a:prstGeom>
        </p:spPr>
      </p:pic>
      <p:sp>
        <p:nvSpPr>
          <p:cNvPr id="18" name="TextBox 17">
            <a:extLst>
              <a:ext uri="{FF2B5EF4-FFF2-40B4-BE49-F238E27FC236}">
                <a16:creationId xmlns:a16="http://schemas.microsoft.com/office/drawing/2014/main" id="{9BA1AA37-A518-EE1A-88A2-0176E9D86E07}"/>
              </a:ext>
            </a:extLst>
          </p:cNvPr>
          <p:cNvSpPr txBox="1"/>
          <p:nvPr/>
        </p:nvSpPr>
        <p:spPr>
          <a:xfrm flipH="1">
            <a:off x="729388" y="2141641"/>
            <a:ext cx="4226444" cy="830997"/>
          </a:xfrm>
          <a:prstGeom prst="rect">
            <a:avLst/>
          </a:prstGeom>
          <a:noFill/>
        </p:spPr>
        <p:txBody>
          <a:bodyPr wrap="square" rtlCol="0">
            <a:spAutoFit/>
          </a:bodyPr>
          <a:lstStyle/>
          <a:p>
            <a:pPr marL="342900" indent="-342900">
              <a:buFont typeface="Arial" panose="020B0604020202020204" pitchFamily="34" charset="0"/>
              <a:buChar char="•"/>
            </a:pPr>
            <a:r>
              <a:rPr lang="de-DE" altLang="zh-CN" sz="2400" dirty="0"/>
              <a:t>Video-On-Demand (VoD)</a:t>
            </a:r>
          </a:p>
          <a:p>
            <a:pPr marL="342900" indent="-342900">
              <a:buFont typeface="Arial" panose="020B0604020202020204" pitchFamily="34" charset="0"/>
              <a:buChar char="•"/>
            </a:pPr>
            <a:r>
              <a:rPr lang="en-US" altLang="zh-CN" sz="2400" dirty="0"/>
              <a:t>unidirectionally volumetric</a:t>
            </a:r>
            <a:endParaRPr lang="de-DE" altLang="zh-CN" sz="2400" dirty="0"/>
          </a:p>
        </p:txBody>
      </p:sp>
      <p:sp>
        <p:nvSpPr>
          <p:cNvPr id="19" name="矩形: 圆角 59">
            <a:extLst>
              <a:ext uri="{FF2B5EF4-FFF2-40B4-BE49-F238E27FC236}">
                <a16:creationId xmlns:a16="http://schemas.microsoft.com/office/drawing/2014/main" id="{5B737352-996B-9359-5826-FC847941CFAD}"/>
              </a:ext>
            </a:extLst>
          </p:cNvPr>
          <p:cNvSpPr/>
          <p:nvPr/>
        </p:nvSpPr>
        <p:spPr>
          <a:xfrm>
            <a:off x="739004" y="1451686"/>
            <a:ext cx="4909752" cy="422777"/>
          </a:xfrm>
          <a:prstGeom prst="roundRect">
            <a:avLst>
              <a:gd name="adj" fmla="val 50000"/>
            </a:avLst>
          </a:prstGeom>
          <a:gradFill flip="none" rotWithShape="1">
            <a:gsLst>
              <a:gs pos="66000">
                <a:srgbClr val="580C6E"/>
              </a:gs>
              <a:gs pos="0">
                <a:srgbClr val="580C6E"/>
              </a:gs>
              <a:gs pos="100000">
                <a:srgbClr val="580C6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altLang="zh-CN" sz="2400" dirty="0"/>
              <a:t>Traditional video streaming</a:t>
            </a:r>
            <a:endParaRPr lang="en-US" altLang="zh-CN" sz="1200" dirty="0"/>
          </a:p>
        </p:txBody>
      </p:sp>
      <p:sp>
        <p:nvSpPr>
          <p:cNvPr id="20" name="矩形: 圆角 59">
            <a:extLst>
              <a:ext uri="{FF2B5EF4-FFF2-40B4-BE49-F238E27FC236}">
                <a16:creationId xmlns:a16="http://schemas.microsoft.com/office/drawing/2014/main" id="{49FA542A-07E2-766B-0C1E-1FE17C25AF77}"/>
              </a:ext>
            </a:extLst>
          </p:cNvPr>
          <p:cNvSpPr/>
          <p:nvPr/>
        </p:nvSpPr>
        <p:spPr>
          <a:xfrm>
            <a:off x="6146067" y="1451397"/>
            <a:ext cx="5306929" cy="422777"/>
          </a:xfrm>
          <a:prstGeom prst="roundRect">
            <a:avLst>
              <a:gd name="adj" fmla="val 50000"/>
            </a:avLst>
          </a:prstGeom>
          <a:gradFill flip="none" rotWithShape="1">
            <a:gsLst>
              <a:gs pos="66000">
                <a:srgbClr val="580C6E"/>
              </a:gs>
              <a:gs pos="0">
                <a:srgbClr val="580C6E"/>
              </a:gs>
              <a:gs pos="100000">
                <a:srgbClr val="580C6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altLang="zh-CN" sz="2400" dirty="0"/>
              <a:t>Today’s interactive video streaming</a:t>
            </a:r>
            <a:endParaRPr lang="en-US" altLang="zh-CN" sz="1200" dirty="0"/>
          </a:p>
        </p:txBody>
      </p:sp>
      <p:pic>
        <p:nvPicPr>
          <p:cNvPr id="21" name="Content Placeholder 4">
            <a:extLst>
              <a:ext uri="{FF2B5EF4-FFF2-40B4-BE49-F238E27FC236}">
                <a16:creationId xmlns:a16="http://schemas.microsoft.com/office/drawing/2014/main" id="{43E33F32-72AE-8C2E-8B56-C05F2F253E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1100" y="3281122"/>
            <a:ext cx="782883" cy="782883"/>
          </a:xfrm>
          <a:prstGeom prst="rect">
            <a:avLst/>
          </a:prstGeom>
        </p:spPr>
      </p:pic>
      <p:pic>
        <p:nvPicPr>
          <p:cNvPr id="22" name="Picture 21">
            <a:extLst>
              <a:ext uri="{FF2B5EF4-FFF2-40B4-BE49-F238E27FC236}">
                <a16:creationId xmlns:a16="http://schemas.microsoft.com/office/drawing/2014/main" id="{C1003541-CA43-26A6-1FAE-F5005F09A0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1649" y="4330017"/>
            <a:ext cx="671941" cy="671941"/>
          </a:xfrm>
          <a:prstGeom prst="rect">
            <a:avLst/>
          </a:prstGeom>
        </p:spPr>
      </p:pic>
      <p:pic>
        <p:nvPicPr>
          <p:cNvPr id="23" name="Picture 22">
            <a:extLst>
              <a:ext uri="{FF2B5EF4-FFF2-40B4-BE49-F238E27FC236}">
                <a16:creationId xmlns:a16="http://schemas.microsoft.com/office/drawing/2014/main" id="{C290DB35-AC3C-F18A-D183-2E43A728C8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80238" y="5246892"/>
            <a:ext cx="624606" cy="624606"/>
          </a:xfrm>
          <a:prstGeom prst="rect">
            <a:avLst/>
          </a:prstGeom>
        </p:spPr>
      </p:pic>
      <p:pic>
        <p:nvPicPr>
          <p:cNvPr id="24" name="Picture 23">
            <a:extLst>
              <a:ext uri="{FF2B5EF4-FFF2-40B4-BE49-F238E27FC236}">
                <a16:creationId xmlns:a16="http://schemas.microsoft.com/office/drawing/2014/main" id="{BBBD68DF-2877-C3D4-E8EC-BC7483F5D4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7242" y="4766489"/>
            <a:ext cx="348379" cy="348379"/>
          </a:xfrm>
          <a:prstGeom prst="rect">
            <a:avLst/>
          </a:prstGeom>
        </p:spPr>
      </p:pic>
      <p:pic>
        <p:nvPicPr>
          <p:cNvPr id="25" name="Picture 24">
            <a:extLst>
              <a:ext uri="{FF2B5EF4-FFF2-40B4-BE49-F238E27FC236}">
                <a16:creationId xmlns:a16="http://schemas.microsoft.com/office/drawing/2014/main" id="{B08D83E7-8C52-4BF1-CF45-965777237D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87809" y="4308508"/>
            <a:ext cx="354015" cy="354015"/>
          </a:xfrm>
          <a:prstGeom prst="rect">
            <a:avLst/>
          </a:prstGeom>
        </p:spPr>
      </p:pic>
      <p:pic>
        <p:nvPicPr>
          <p:cNvPr id="26" name="Picture 25">
            <a:extLst>
              <a:ext uri="{FF2B5EF4-FFF2-40B4-BE49-F238E27FC236}">
                <a16:creationId xmlns:a16="http://schemas.microsoft.com/office/drawing/2014/main" id="{2899E19E-F16B-8B80-3DC4-B13D323A8D3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33734" y="3179675"/>
            <a:ext cx="391887" cy="391887"/>
          </a:xfrm>
          <a:prstGeom prst="rect">
            <a:avLst/>
          </a:prstGeom>
        </p:spPr>
      </p:pic>
      <p:pic>
        <p:nvPicPr>
          <p:cNvPr id="27" name="Picture 26">
            <a:extLst>
              <a:ext uri="{FF2B5EF4-FFF2-40B4-BE49-F238E27FC236}">
                <a16:creationId xmlns:a16="http://schemas.microsoft.com/office/drawing/2014/main" id="{B4D3A0E7-9378-54E8-C646-BB7D09116F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87809" y="3705411"/>
            <a:ext cx="362846" cy="362846"/>
          </a:xfrm>
          <a:prstGeom prst="rect">
            <a:avLst/>
          </a:prstGeom>
        </p:spPr>
      </p:pic>
      <p:pic>
        <p:nvPicPr>
          <p:cNvPr id="28" name="Picture 27">
            <a:extLst>
              <a:ext uri="{FF2B5EF4-FFF2-40B4-BE49-F238E27FC236}">
                <a16:creationId xmlns:a16="http://schemas.microsoft.com/office/drawing/2014/main" id="{EDAF02B2-FE22-C518-5B3B-4756C3476CF7}"/>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7776" t="7090" r="6650" b="6690"/>
          <a:stretch/>
        </p:blipFill>
        <p:spPr>
          <a:xfrm>
            <a:off x="7787809" y="5296456"/>
            <a:ext cx="260661" cy="262635"/>
          </a:xfrm>
          <a:prstGeom prst="rect">
            <a:avLst/>
          </a:prstGeom>
        </p:spPr>
      </p:pic>
      <p:sp>
        <p:nvSpPr>
          <p:cNvPr id="29" name="TextBox 28">
            <a:extLst>
              <a:ext uri="{FF2B5EF4-FFF2-40B4-BE49-F238E27FC236}">
                <a16:creationId xmlns:a16="http://schemas.microsoft.com/office/drawing/2014/main" id="{6FA1BC5A-76C2-8D27-4F00-3035599309AD}"/>
              </a:ext>
            </a:extLst>
          </p:cNvPr>
          <p:cNvSpPr txBox="1"/>
          <p:nvPr/>
        </p:nvSpPr>
        <p:spPr>
          <a:xfrm>
            <a:off x="775360" y="4626516"/>
            <a:ext cx="971963" cy="400110"/>
          </a:xfrm>
          <a:prstGeom prst="rect">
            <a:avLst/>
          </a:prstGeom>
          <a:noFill/>
        </p:spPr>
        <p:txBody>
          <a:bodyPr wrap="square" rtlCol="0">
            <a:spAutoFit/>
          </a:bodyPr>
          <a:lstStyle/>
          <a:p>
            <a:r>
              <a:rPr lang="en-US" altLang="zh-CN" sz="2000" dirty="0"/>
              <a:t>Server</a:t>
            </a:r>
            <a:endParaRPr lang="zh-CN" altLang="en-US" sz="2000" dirty="0"/>
          </a:p>
        </p:txBody>
      </p:sp>
      <p:grpSp>
        <p:nvGrpSpPr>
          <p:cNvPr id="30" name="Group 29">
            <a:extLst>
              <a:ext uri="{FF2B5EF4-FFF2-40B4-BE49-F238E27FC236}">
                <a16:creationId xmlns:a16="http://schemas.microsoft.com/office/drawing/2014/main" id="{7BC2F889-2A24-9B47-9071-75AD9BE3546B}"/>
              </a:ext>
            </a:extLst>
          </p:cNvPr>
          <p:cNvGrpSpPr/>
          <p:nvPr/>
        </p:nvGrpSpPr>
        <p:grpSpPr>
          <a:xfrm>
            <a:off x="7545678" y="5520241"/>
            <a:ext cx="618392" cy="703099"/>
            <a:chOff x="10378440" y="2527781"/>
            <a:chExt cx="1387167" cy="1543576"/>
          </a:xfrm>
        </p:grpSpPr>
        <p:pic>
          <p:nvPicPr>
            <p:cNvPr id="31" name="Picture 30">
              <a:extLst>
                <a:ext uri="{FF2B5EF4-FFF2-40B4-BE49-F238E27FC236}">
                  <a16:creationId xmlns:a16="http://schemas.microsoft.com/office/drawing/2014/main" id="{D576784E-A8BB-6B66-327F-890829FB6C0A}"/>
                </a:ext>
              </a:extLst>
            </p:cNvPr>
            <p:cNvPicPr>
              <a:picLocks noChangeAspect="1"/>
            </p:cNvPicPr>
            <p:nvPr/>
          </p:nvPicPr>
          <p:blipFill rotWithShape="1">
            <a:blip r:embed="rId17">
              <a:extLst>
                <a:ext uri="{28A0092B-C50C-407E-A947-70E740481C1C}">
                  <a14:useLocalDpi xmlns:a14="http://schemas.microsoft.com/office/drawing/2010/main" val="0"/>
                </a:ext>
              </a:extLst>
            </a:blip>
            <a:srcRect r="71393"/>
            <a:stretch/>
          </p:blipFill>
          <p:spPr>
            <a:xfrm>
              <a:off x="11058581" y="2527781"/>
              <a:ext cx="554300" cy="1089932"/>
            </a:xfrm>
            <a:prstGeom prst="rect">
              <a:avLst/>
            </a:prstGeom>
          </p:spPr>
        </p:pic>
        <p:pic>
          <p:nvPicPr>
            <p:cNvPr id="32" name="Picture 31">
              <a:extLst>
                <a:ext uri="{FF2B5EF4-FFF2-40B4-BE49-F238E27FC236}">
                  <a16:creationId xmlns:a16="http://schemas.microsoft.com/office/drawing/2014/main" id="{75857074-F5BA-FE21-E1F6-3858309A0CD4}"/>
                </a:ext>
              </a:extLst>
            </p:cNvPr>
            <p:cNvPicPr>
              <a:picLocks noChangeAspect="1"/>
            </p:cNvPicPr>
            <p:nvPr/>
          </p:nvPicPr>
          <p:blipFill rotWithShape="1">
            <a:blip r:embed="rId17">
              <a:extLst>
                <a:ext uri="{28A0092B-C50C-407E-A947-70E740481C1C}">
                  <a14:useLocalDpi xmlns:a14="http://schemas.microsoft.com/office/drawing/2010/main" val="0"/>
                </a:ext>
              </a:extLst>
            </a:blip>
            <a:srcRect l="28410"/>
            <a:stretch/>
          </p:blipFill>
          <p:spPr>
            <a:xfrm>
              <a:off x="10378440" y="2981425"/>
              <a:ext cx="1387167" cy="1089932"/>
            </a:xfrm>
            <a:prstGeom prst="rect">
              <a:avLst/>
            </a:prstGeom>
          </p:spPr>
        </p:pic>
      </p:grpSp>
      <p:pic>
        <p:nvPicPr>
          <p:cNvPr id="33" name="Picture 32">
            <a:extLst>
              <a:ext uri="{FF2B5EF4-FFF2-40B4-BE49-F238E27FC236}">
                <a16:creationId xmlns:a16="http://schemas.microsoft.com/office/drawing/2014/main" id="{2AE00AB1-01CC-77CC-AFB0-0A56C85764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4694" y="3916630"/>
            <a:ext cx="783755" cy="783755"/>
          </a:xfrm>
          <a:prstGeom prst="rect">
            <a:avLst/>
          </a:prstGeom>
        </p:spPr>
      </p:pic>
      <p:sp>
        <p:nvSpPr>
          <p:cNvPr id="34" name="Arrow: Right 33">
            <a:extLst>
              <a:ext uri="{FF2B5EF4-FFF2-40B4-BE49-F238E27FC236}">
                <a16:creationId xmlns:a16="http://schemas.microsoft.com/office/drawing/2014/main" id="{955BB466-8DE5-FC1E-A5BF-43733FD08DBB}"/>
              </a:ext>
            </a:extLst>
          </p:cNvPr>
          <p:cNvSpPr/>
          <p:nvPr/>
        </p:nvSpPr>
        <p:spPr>
          <a:xfrm>
            <a:off x="8439273" y="4700385"/>
            <a:ext cx="1574679" cy="332736"/>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Arrow: Right 34">
            <a:extLst>
              <a:ext uri="{FF2B5EF4-FFF2-40B4-BE49-F238E27FC236}">
                <a16:creationId xmlns:a16="http://schemas.microsoft.com/office/drawing/2014/main" id="{8C6F2200-BD57-B8B1-41F2-A5DC2816310B}"/>
              </a:ext>
            </a:extLst>
          </p:cNvPr>
          <p:cNvSpPr/>
          <p:nvPr/>
        </p:nvSpPr>
        <p:spPr>
          <a:xfrm rot="10800000">
            <a:off x="8410625" y="4325393"/>
            <a:ext cx="1574679" cy="332736"/>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id="{FB07E377-385F-2F21-CDDF-BFE0F19884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2697" y="3914124"/>
            <a:ext cx="402607" cy="402607"/>
          </a:xfrm>
          <a:prstGeom prst="rect">
            <a:avLst/>
          </a:prstGeom>
        </p:spPr>
      </p:pic>
      <p:pic>
        <p:nvPicPr>
          <p:cNvPr id="37" name="Picture 36">
            <a:extLst>
              <a:ext uri="{FF2B5EF4-FFF2-40B4-BE49-F238E27FC236}">
                <a16:creationId xmlns:a16="http://schemas.microsoft.com/office/drawing/2014/main" id="{DC4B3CB6-480E-8945-69E8-8B8E1C9BF5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6722" y="5117634"/>
            <a:ext cx="402607" cy="402607"/>
          </a:xfrm>
          <a:prstGeom prst="rect">
            <a:avLst/>
          </a:prstGeom>
        </p:spPr>
      </p:pic>
      <p:sp>
        <p:nvSpPr>
          <p:cNvPr id="38" name="TextBox 37">
            <a:extLst>
              <a:ext uri="{FF2B5EF4-FFF2-40B4-BE49-F238E27FC236}">
                <a16:creationId xmlns:a16="http://schemas.microsoft.com/office/drawing/2014/main" id="{66C247A9-81F7-3C4A-118C-49E5129EA126}"/>
              </a:ext>
            </a:extLst>
          </p:cNvPr>
          <p:cNvSpPr txBox="1"/>
          <p:nvPr/>
        </p:nvSpPr>
        <p:spPr>
          <a:xfrm>
            <a:off x="10266247" y="4801903"/>
            <a:ext cx="971963" cy="400110"/>
          </a:xfrm>
          <a:prstGeom prst="rect">
            <a:avLst/>
          </a:prstGeom>
          <a:noFill/>
        </p:spPr>
        <p:txBody>
          <a:bodyPr wrap="square" rtlCol="0">
            <a:spAutoFit/>
          </a:bodyPr>
          <a:lstStyle/>
          <a:p>
            <a:r>
              <a:rPr lang="en-US" altLang="zh-CN" sz="2000" dirty="0"/>
              <a:t>Client</a:t>
            </a:r>
            <a:endParaRPr lang="zh-CN" altLang="en-US" sz="2000" dirty="0"/>
          </a:p>
        </p:txBody>
      </p:sp>
      <p:sp>
        <p:nvSpPr>
          <p:cNvPr id="39" name="TextBox 38">
            <a:extLst>
              <a:ext uri="{FF2B5EF4-FFF2-40B4-BE49-F238E27FC236}">
                <a16:creationId xmlns:a16="http://schemas.microsoft.com/office/drawing/2014/main" id="{BE56DA95-C338-21F8-0659-4D3F5F53E415}"/>
              </a:ext>
            </a:extLst>
          </p:cNvPr>
          <p:cNvSpPr txBox="1"/>
          <p:nvPr/>
        </p:nvSpPr>
        <p:spPr>
          <a:xfrm>
            <a:off x="7153658" y="6073848"/>
            <a:ext cx="971963" cy="400110"/>
          </a:xfrm>
          <a:prstGeom prst="rect">
            <a:avLst/>
          </a:prstGeom>
          <a:noFill/>
        </p:spPr>
        <p:txBody>
          <a:bodyPr wrap="square" rtlCol="0">
            <a:spAutoFit/>
          </a:bodyPr>
          <a:lstStyle/>
          <a:p>
            <a:r>
              <a:rPr lang="en-US" altLang="zh-CN" sz="2000" dirty="0"/>
              <a:t>Server</a:t>
            </a:r>
            <a:endParaRPr lang="zh-CN" altLang="en-US" sz="2000" dirty="0"/>
          </a:p>
        </p:txBody>
      </p:sp>
      <p:sp>
        <p:nvSpPr>
          <p:cNvPr id="40" name="TextBox 39">
            <a:extLst>
              <a:ext uri="{FF2B5EF4-FFF2-40B4-BE49-F238E27FC236}">
                <a16:creationId xmlns:a16="http://schemas.microsoft.com/office/drawing/2014/main" id="{FD2551DE-5C6A-7D39-97EF-D9B5CECE62FB}"/>
              </a:ext>
            </a:extLst>
          </p:cNvPr>
          <p:cNvSpPr txBox="1"/>
          <p:nvPr/>
        </p:nvSpPr>
        <p:spPr>
          <a:xfrm flipH="1">
            <a:off x="6248708" y="1954404"/>
            <a:ext cx="5306929" cy="1200329"/>
          </a:xfrm>
          <a:prstGeom prst="rect">
            <a:avLst/>
          </a:prstGeom>
          <a:noFill/>
        </p:spPr>
        <p:txBody>
          <a:bodyPr wrap="square" rtlCol="0">
            <a:spAutoFit/>
          </a:bodyPr>
          <a:lstStyle/>
          <a:p>
            <a:pPr marL="342900" indent="-342900">
              <a:buFont typeface="Arial" panose="020B0604020202020204" pitchFamily="34" charset="0"/>
              <a:buChar char="•"/>
            </a:pPr>
            <a:r>
              <a:rPr lang="de-DE" altLang="zh-CN" sz="2400" dirty="0"/>
              <a:t>Video conference, VR chat, remote rendering, remote desktop</a:t>
            </a:r>
          </a:p>
          <a:p>
            <a:pPr marL="342900" indent="-342900">
              <a:buFont typeface="Arial" panose="020B0604020202020204" pitchFamily="34" charset="0"/>
              <a:buChar char="•"/>
            </a:pPr>
            <a:r>
              <a:rPr lang="en-US" altLang="zh-CN" sz="2400" dirty="0"/>
              <a:t>bidirectionally volumetric</a:t>
            </a:r>
            <a:endParaRPr lang="de-DE" altLang="zh-CN" sz="2400" dirty="0"/>
          </a:p>
        </p:txBody>
      </p:sp>
    </p:spTree>
    <p:extLst>
      <p:ext uri="{BB962C8B-B14F-4D97-AF65-F5344CB8AC3E}">
        <p14:creationId xmlns:p14="http://schemas.microsoft.com/office/powerpoint/2010/main" val="299047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50"/>
                                        <p:tgtEl>
                                          <p:spTgt spid="8"/>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childTnLst>
                          </p:cTn>
                        </p:par>
                        <p:par>
                          <p:cTn id="26" fill="hold">
                            <p:stCondLst>
                              <p:cond delay="27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3750"/>
                            </p:stCondLst>
                            <p:childTnLst>
                              <p:par>
                                <p:cTn id="37" presetID="22" presetClass="entr" presetSubtype="2"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right)">
                                      <p:cBhvr>
                                        <p:cTn id="39" dur="500"/>
                                        <p:tgtEl>
                                          <p:spTgt spid="14"/>
                                        </p:tgtEl>
                                      </p:cBhvr>
                                    </p:animEffect>
                                  </p:childTnLst>
                                </p:cTn>
                              </p:par>
                            </p:childTnLst>
                          </p:cTn>
                        </p:par>
                        <p:par>
                          <p:cTn id="40" fill="hold">
                            <p:stCondLst>
                              <p:cond delay="475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5250"/>
                            </p:stCondLst>
                            <p:childTnLst>
                              <p:par>
                                <p:cTn id="44" presetID="22" presetClass="entr" presetSubtype="8"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6250"/>
                            </p:stCondLst>
                            <p:childTnLst>
                              <p:par>
                                <p:cTn id="48" presetID="10" presetClass="entr" presetSubtype="0"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par>
                          <p:cTn id="51" fill="hold">
                            <p:stCondLst>
                              <p:cond delay="7250"/>
                            </p:stCondLst>
                            <p:childTnLst>
                              <p:par>
                                <p:cTn id="52" presetID="42" presetClass="path" presetSubtype="0" accel="50000" decel="50000" fill="hold" nodeType="afterEffect">
                                  <p:stCondLst>
                                    <p:cond delay="0"/>
                                  </p:stCondLst>
                                  <p:childTnLst>
                                    <p:animMotion origin="layout" path="M 1.04167E-6 4.81481E-6 L 0.11393 0.00162 " pathEditMode="relative" rAng="0" ptsTypes="AA">
                                      <p:cBhvr>
                                        <p:cTn id="53" dur="1000" fill="hold"/>
                                        <p:tgtEl>
                                          <p:spTgt spid="16"/>
                                        </p:tgtEl>
                                        <p:attrNameLst>
                                          <p:attrName>ppt_x</p:attrName>
                                          <p:attrName>ppt_y</p:attrName>
                                        </p:attrNameLst>
                                      </p:cBhvr>
                                      <p:rCtr x="5690" y="69"/>
                                    </p:animMotion>
                                  </p:childTnLst>
                                </p:cTn>
                              </p:par>
                            </p:childTnLst>
                          </p:cTn>
                        </p:par>
                        <p:par>
                          <p:cTn id="54" fill="hold">
                            <p:stCondLst>
                              <p:cond delay="8750"/>
                            </p:stCondLst>
                            <p:childTnLst>
                              <p:par>
                                <p:cTn id="55" presetID="42" presetClass="path" presetSubtype="0" accel="50000" decel="50000" fill="hold" nodeType="afterEffect">
                                  <p:stCondLst>
                                    <p:cond delay="0"/>
                                  </p:stCondLst>
                                  <p:childTnLst>
                                    <p:animMotion origin="layout" path="M 1.04167E-6 4.81481E-6 L 0.11458 0.00162 " pathEditMode="relative" rAng="0" ptsTypes="AA">
                                      <p:cBhvr>
                                        <p:cTn id="56" dur="1000" fill="hold"/>
                                        <p:tgtEl>
                                          <p:spTgt spid="16"/>
                                        </p:tgtEl>
                                        <p:attrNameLst>
                                          <p:attrName>ppt_x</p:attrName>
                                          <p:attrName>ppt_y</p:attrName>
                                        </p:attrNameLst>
                                      </p:cBhvr>
                                      <p:rCtr x="5729" y="69"/>
                                    </p:animMotion>
                                  </p:childTnLst>
                                </p:cTn>
                              </p:par>
                            </p:childTnLst>
                          </p:cTn>
                        </p:par>
                        <p:par>
                          <p:cTn id="57" fill="hold">
                            <p:stCondLst>
                              <p:cond delay="10250"/>
                            </p:stCondLst>
                            <p:childTnLst>
                              <p:par>
                                <p:cTn id="58" presetID="42" presetClass="path" presetSubtype="0" accel="50000" decel="50000" fill="hold" nodeType="afterEffect">
                                  <p:stCondLst>
                                    <p:cond delay="0"/>
                                  </p:stCondLst>
                                  <p:childTnLst>
                                    <p:animMotion origin="layout" path="M 1.04167E-6 4.81481E-6 L 0.11393 0.00162 " pathEditMode="relative" rAng="0" ptsTypes="AA">
                                      <p:cBhvr>
                                        <p:cTn id="59" dur="1000" fill="hold"/>
                                        <p:tgtEl>
                                          <p:spTgt spid="16"/>
                                        </p:tgtEl>
                                        <p:attrNameLst>
                                          <p:attrName>ppt_x</p:attrName>
                                          <p:attrName>ppt_y</p:attrName>
                                        </p:attrNameLst>
                                      </p:cBhvr>
                                      <p:rCtr x="5690" y="69"/>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250"/>
                                        <p:tgtEl>
                                          <p:spTgt spid="26"/>
                                        </p:tgtEl>
                                      </p:cBhvr>
                                    </p:animEffect>
                                  </p:childTnLst>
                                </p:cTn>
                              </p:par>
                            </p:childTnLst>
                          </p:cTn>
                        </p:par>
                        <p:par>
                          <p:cTn id="78" fill="hold">
                            <p:stCondLst>
                              <p:cond delay="750"/>
                            </p:stCondLst>
                            <p:childTnLst>
                              <p:par>
                                <p:cTn id="79" presetID="10" presetClass="entr" presetSubtype="0" fill="hold" nodeType="after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250"/>
                                        <p:tgtEl>
                                          <p:spTgt spid="27"/>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500"/>
                                        <p:tgtEl>
                                          <p:spTgt spid="22"/>
                                        </p:tgtEl>
                                      </p:cBhvr>
                                    </p:animEffect>
                                  </p:childTnLst>
                                </p:cTn>
                              </p:par>
                            </p:childTnLst>
                          </p:cTn>
                        </p:par>
                        <p:par>
                          <p:cTn id="86" fill="hold">
                            <p:stCondLst>
                              <p:cond delay="1500"/>
                            </p:stCondLst>
                            <p:childTnLst>
                              <p:par>
                                <p:cTn id="87" presetID="10" presetClass="entr" presetSubtype="0" fill="hold"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250"/>
                                        <p:tgtEl>
                                          <p:spTgt spid="25"/>
                                        </p:tgtEl>
                                      </p:cBhvr>
                                    </p:animEffect>
                                  </p:childTnLst>
                                </p:cTn>
                              </p:par>
                            </p:childTnLst>
                          </p:cTn>
                        </p:par>
                        <p:par>
                          <p:cTn id="90" fill="hold">
                            <p:stCondLst>
                              <p:cond delay="1750"/>
                            </p:stCondLst>
                            <p:childTnLst>
                              <p:par>
                                <p:cTn id="91" presetID="10" presetClass="entr" presetSubtype="0"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250"/>
                                        <p:tgtEl>
                                          <p:spTgt spid="24"/>
                                        </p:tgtEl>
                                      </p:cBhvr>
                                    </p:animEffect>
                                  </p:childTnLst>
                                </p:cTn>
                              </p:par>
                            </p:childTnLst>
                          </p:cTn>
                        </p:par>
                        <p:par>
                          <p:cTn id="94" fill="hold">
                            <p:stCondLst>
                              <p:cond delay="2000"/>
                            </p:stCondLst>
                            <p:childTnLst>
                              <p:par>
                                <p:cTn id="95" presetID="10" presetClass="entr" presetSubtype="0" fill="hold" nodeType="after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par>
                          <p:cTn id="98" fill="hold">
                            <p:stCondLst>
                              <p:cond delay="2500"/>
                            </p:stCondLst>
                            <p:childTnLst>
                              <p:par>
                                <p:cTn id="99" presetID="10" presetClass="entr" presetSubtype="0" fill="hold"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250"/>
                                        <p:tgtEl>
                                          <p:spTgt spid="28"/>
                                        </p:tgtEl>
                                      </p:cBhvr>
                                    </p:animEffect>
                                  </p:childTnLst>
                                </p:cTn>
                              </p:par>
                            </p:childTnLst>
                          </p:cTn>
                        </p:par>
                        <p:par>
                          <p:cTn id="102" fill="hold">
                            <p:stCondLst>
                              <p:cond delay="2750"/>
                            </p:stCondLst>
                            <p:childTnLst>
                              <p:par>
                                <p:cTn id="103" presetID="10" presetClass="entr" presetSubtype="0" fill="hold" nodeType="after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250"/>
                                        <p:tgtEl>
                                          <p:spTgt spid="30"/>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fade">
                                      <p:cBhvr>
                                        <p:cTn id="108" dur="500"/>
                                        <p:tgtEl>
                                          <p:spTgt spid="39"/>
                                        </p:tgtEl>
                                      </p:cBhvr>
                                    </p:animEffect>
                                  </p:childTnLst>
                                </p:cTn>
                              </p:par>
                            </p:childTnLst>
                          </p:cTn>
                        </p:par>
                        <p:par>
                          <p:cTn id="109" fill="hold">
                            <p:stCondLst>
                              <p:cond delay="3250"/>
                            </p:stCondLst>
                            <p:childTnLst>
                              <p:par>
                                <p:cTn id="110" presetID="10" presetClass="entr" presetSubtype="0" fill="hold" nodeType="after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500"/>
                                        <p:tgtEl>
                                          <p:spTgt spid="3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fade">
                                      <p:cBhvr>
                                        <p:cTn id="115" dur="500"/>
                                        <p:tgtEl>
                                          <p:spTgt spid="38"/>
                                        </p:tgtEl>
                                      </p:cBhvr>
                                    </p:animEffect>
                                  </p:childTnLst>
                                </p:cTn>
                              </p:par>
                            </p:childTnLst>
                          </p:cTn>
                        </p:par>
                        <p:par>
                          <p:cTn id="116" fill="hold">
                            <p:stCondLst>
                              <p:cond delay="3750"/>
                            </p:stCondLst>
                            <p:childTnLst>
                              <p:par>
                                <p:cTn id="117" presetID="10" presetClass="entr" presetSubtype="0" fill="hold" nodeType="after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fade">
                                      <p:cBhvr>
                                        <p:cTn id="119" dur="250"/>
                                        <p:tgtEl>
                                          <p:spTgt spid="36"/>
                                        </p:tgtEl>
                                      </p:cBhvr>
                                    </p:animEffect>
                                  </p:childTnLst>
                                </p:cTn>
                              </p:par>
                              <p:par>
                                <p:cTn id="120" presetID="10" presetClass="entr" presetSubtype="0" fill="hold" nodeType="with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fade">
                                      <p:cBhvr>
                                        <p:cTn id="122" dur="250"/>
                                        <p:tgtEl>
                                          <p:spTgt spid="37"/>
                                        </p:tgtEl>
                                      </p:cBhvr>
                                    </p:animEffect>
                                  </p:childTnLst>
                                </p:cTn>
                              </p:par>
                            </p:childTnLst>
                          </p:cTn>
                        </p:par>
                        <p:par>
                          <p:cTn id="123" fill="hold">
                            <p:stCondLst>
                              <p:cond delay="4000"/>
                            </p:stCondLst>
                            <p:childTnLst>
                              <p:par>
                                <p:cTn id="124" presetID="22" presetClass="entr" presetSubtype="2" fill="hold" grpId="0" nodeType="after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wipe(right)">
                                      <p:cBhvr>
                                        <p:cTn id="126" dur="500"/>
                                        <p:tgtEl>
                                          <p:spTgt spid="35"/>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34"/>
                                        </p:tgtEl>
                                        <p:attrNameLst>
                                          <p:attrName>style.visibility</p:attrName>
                                        </p:attrNameLst>
                                      </p:cBhvr>
                                      <p:to>
                                        <p:strVal val="visible"/>
                                      </p:to>
                                    </p:set>
                                    <p:animEffect transition="in" filter="wipe(down)">
                                      <p:cBhvr>
                                        <p:cTn id="129" dur="500"/>
                                        <p:tgtEl>
                                          <p:spTgt spid="34"/>
                                        </p:tgtEl>
                                      </p:cBhvr>
                                    </p:animEffect>
                                  </p:childTnLst>
                                </p:cTn>
                              </p:par>
                              <p:par>
                                <p:cTn id="130" presetID="42" presetClass="path" presetSubtype="0" accel="50000" decel="50000" fill="hold" nodeType="withEffect">
                                  <p:stCondLst>
                                    <p:cond delay="0"/>
                                  </p:stCondLst>
                                  <p:childTnLst>
                                    <p:animMotion origin="layout" path="M -3.125E-6 1.11111E-6 L -0.08307 -0.00278 " pathEditMode="relative" rAng="0" ptsTypes="AA">
                                      <p:cBhvr>
                                        <p:cTn id="131" dur="1000" fill="hold"/>
                                        <p:tgtEl>
                                          <p:spTgt spid="36"/>
                                        </p:tgtEl>
                                        <p:attrNameLst>
                                          <p:attrName>ppt_x</p:attrName>
                                          <p:attrName>ppt_y</p:attrName>
                                        </p:attrNameLst>
                                      </p:cBhvr>
                                      <p:rCtr x="-4154" y="-139"/>
                                    </p:animMotion>
                                  </p:childTnLst>
                                </p:cTn>
                              </p:par>
                              <p:par>
                                <p:cTn id="132" presetID="42" presetClass="path" presetSubtype="0" accel="50000" decel="50000" fill="hold" nodeType="withEffect">
                                  <p:stCondLst>
                                    <p:cond delay="0"/>
                                  </p:stCondLst>
                                  <p:childTnLst>
                                    <p:animMotion origin="layout" path="M 2.91667E-6 -1.85185E-6 L 0.08463 -0.00185 " pathEditMode="relative" rAng="0" ptsTypes="AA">
                                      <p:cBhvr>
                                        <p:cTn id="133" dur="1000" fill="hold"/>
                                        <p:tgtEl>
                                          <p:spTgt spid="37"/>
                                        </p:tgtEl>
                                        <p:attrNameLst>
                                          <p:attrName>ppt_x</p:attrName>
                                          <p:attrName>ppt_y</p:attrName>
                                        </p:attrNameLst>
                                      </p:cBhvr>
                                      <p:rCtr x="4232" y="-93"/>
                                    </p:animMotion>
                                  </p:childTnLst>
                                </p:cTn>
                              </p:par>
                            </p:childTnLst>
                          </p:cTn>
                        </p:par>
                        <p:par>
                          <p:cTn id="134" fill="hold">
                            <p:stCondLst>
                              <p:cond delay="5000"/>
                            </p:stCondLst>
                            <p:childTnLst>
                              <p:par>
                                <p:cTn id="135" presetID="42" presetClass="path" presetSubtype="0" accel="50000" decel="50000" fill="hold" nodeType="afterEffect">
                                  <p:stCondLst>
                                    <p:cond delay="0"/>
                                  </p:stCondLst>
                                  <p:childTnLst>
                                    <p:animMotion origin="layout" path="M -3.125E-6 1.11111E-6 L -0.08463 -0.00278 " pathEditMode="relative" rAng="0" ptsTypes="AA">
                                      <p:cBhvr>
                                        <p:cTn id="136" dur="1000" fill="hold"/>
                                        <p:tgtEl>
                                          <p:spTgt spid="36"/>
                                        </p:tgtEl>
                                        <p:attrNameLst>
                                          <p:attrName>ppt_x</p:attrName>
                                          <p:attrName>ppt_y</p:attrName>
                                        </p:attrNameLst>
                                      </p:cBhvr>
                                      <p:rCtr x="-4232" y="-139"/>
                                    </p:animMotion>
                                  </p:childTnLst>
                                </p:cTn>
                              </p:par>
                              <p:par>
                                <p:cTn id="137" presetID="42" presetClass="path" presetSubtype="0" accel="50000" decel="50000" fill="hold" nodeType="withEffect">
                                  <p:stCondLst>
                                    <p:cond delay="0"/>
                                  </p:stCondLst>
                                  <p:childTnLst>
                                    <p:animMotion origin="layout" path="M 2.91667E-6 -1.85185E-6 L 0.08463 -0.00324 " pathEditMode="relative" rAng="0" ptsTypes="AA">
                                      <p:cBhvr>
                                        <p:cTn id="138" dur="1000" fill="hold"/>
                                        <p:tgtEl>
                                          <p:spTgt spid="37"/>
                                        </p:tgtEl>
                                        <p:attrNameLst>
                                          <p:attrName>ppt_x</p:attrName>
                                          <p:attrName>ppt_y</p:attrName>
                                        </p:attrNameLst>
                                      </p:cBhvr>
                                      <p:rCtr x="4232" y="-162"/>
                                    </p:animMotion>
                                  </p:childTnLst>
                                </p:cTn>
                              </p:par>
                            </p:childTnLst>
                          </p:cTn>
                        </p:par>
                        <p:par>
                          <p:cTn id="139" fill="hold">
                            <p:stCondLst>
                              <p:cond delay="6000"/>
                            </p:stCondLst>
                            <p:childTnLst>
                              <p:par>
                                <p:cTn id="140" presetID="42" presetClass="path" presetSubtype="0" accel="50000" decel="50000" fill="hold" nodeType="afterEffect">
                                  <p:stCondLst>
                                    <p:cond delay="0"/>
                                  </p:stCondLst>
                                  <p:childTnLst>
                                    <p:animMotion origin="layout" path="M -0.00117 -0.00208 L -0.08841 -0.00278 " pathEditMode="relative" rAng="0" ptsTypes="AA">
                                      <p:cBhvr>
                                        <p:cTn id="141" dur="1000" fill="hold"/>
                                        <p:tgtEl>
                                          <p:spTgt spid="36"/>
                                        </p:tgtEl>
                                        <p:attrNameLst>
                                          <p:attrName>ppt_x</p:attrName>
                                          <p:attrName>ppt_y</p:attrName>
                                        </p:attrNameLst>
                                      </p:cBhvr>
                                      <p:rCtr x="-4362" y="-46"/>
                                    </p:animMotion>
                                  </p:childTnLst>
                                </p:cTn>
                              </p:par>
                              <p:par>
                                <p:cTn id="142" presetID="42" presetClass="path" presetSubtype="0" accel="50000" decel="50000" fill="hold" nodeType="withEffect">
                                  <p:stCondLst>
                                    <p:cond delay="0"/>
                                  </p:stCondLst>
                                  <p:childTnLst>
                                    <p:animMotion origin="layout" path="M 2.91667E-6 -1.85185E-6 L 0.08541 -0.00185 " pathEditMode="relative" rAng="0" ptsTypes="AA">
                                      <p:cBhvr>
                                        <p:cTn id="143" dur="1000" fill="hold"/>
                                        <p:tgtEl>
                                          <p:spTgt spid="37"/>
                                        </p:tgtEl>
                                        <p:attrNameLst>
                                          <p:attrName>ppt_x</p:attrName>
                                          <p:attrName>ppt_y</p:attrName>
                                        </p:attrNameLst>
                                      </p:cBhvr>
                                      <p:rCtr x="4271"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8" grpId="0"/>
      <p:bldP spid="19" grpId="0" animBg="1"/>
      <p:bldP spid="20" grpId="0" animBg="1"/>
      <p:bldP spid="29" grpId="0"/>
      <p:bldP spid="34" grpId="0" animBg="1"/>
      <p:bldP spid="35" grpId="0" animBg="1"/>
      <p:bldP spid="38"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59CC5-77E7-2F9B-D8CE-01FFF1645A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4BEBF0-ABEE-BC60-6413-08C9E5A1B35E}"/>
              </a:ext>
            </a:extLst>
          </p:cNvPr>
          <p:cNvSpPr>
            <a:spLocks noGrp="1"/>
          </p:cNvSpPr>
          <p:nvPr>
            <p:ph type="title"/>
          </p:nvPr>
        </p:nvSpPr>
        <p:spPr>
          <a:xfrm>
            <a:off x="586740" y="355188"/>
            <a:ext cx="11018520" cy="802493"/>
          </a:xfrm>
        </p:spPr>
        <p:txBody>
          <a:bodyPr>
            <a:normAutofit fontScale="90000"/>
          </a:bodyPr>
          <a:lstStyle/>
          <a:p>
            <a:r>
              <a:rPr lang="en-US" altLang="zh-CN" dirty="0"/>
              <a:t>Can the network keep up with the evolution of application</a:t>
            </a:r>
            <a:endParaRPr lang="zh-CN" altLang="en-US" dirty="0"/>
          </a:p>
        </p:txBody>
      </p:sp>
      <p:sp>
        <p:nvSpPr>
          <p:cNvPr id="3" name="Content Placeholder 2">
            <a:extLst>
              <a:ext uri="{FF2B5EF4-FFF2-40B4-BE49-F238E27FC236}">
                <a16:creationId xmlns:a16="http://schemas.microsoft.com/office/drawing/2014/main" id="{0FDF0FA1-68B1-B793-DAB1-78F3B19D932A}"/>
              </a:ext>
            </a:extLst>
          </p:cNvPr>
          <p:cNvSpPr>
            <a:spLocks noGrp="1"/>
          </p:cNvSpPr>
          <p:nvPr>
            <p:ph idx="1"/>
          </p:nvPr>
        </p:nvSpPr>
        <p:spPr>
          <a:xfrm>
            <a:off x="838200" y="1484142"/>
            <a:ext cx="5818774" cy="4692821"/>
          </a:xfrm>
        </p:spPr>
        <p:txBody>
          <a:bodyPr/>
          <a:lstStyle/>
          <a:p>
            <a:r>
              <a:rPr lang="en-US" altLang="zh-CN" dirty="0"/>
              <a:t>Wireless LANs have half-duplex bottlenecks</a:t>
            </a:r>
          </a:p>
          <a:p>
            <a:pPr lvl="1"/>
            <a:r>
              <a:rPr lang="en-US" altLang="zh-CN" dirty="0"/>
              <a:t>Uplink and downlink flows compete for the channel resources</a:t>
            </a:r>
          </a:p>
          <a:p>
            <a:pPr lvl="1"/>
            <a:r>
              <a:rPr lang="en-US" altLang="zh-CN" dirty="0"/>
              <a:t>Each get </a:t>
            </a:r>
            <a:r>
              <a:rPr lang="en-US" altLang="zh-CN" b="1" dirty="0"/>
              <a:t>a fair bandwidth share</a:t>
            </a:r>
          </a:p>
          <a:p>
            <a:pPr lvl="2"/>
            <a:r>
              <a:rPr lang="en-US" altLang="zh-CN" dirty="0"/>
              <a:t>if both directions have plenty data</a:t>
            </a:r>
          </a:p>
          <a:p>
            <a:pPr lvl="2"/>
            <a:endParaRPr lang="en-US" altLang="zh-CN" dirty="0"/>
          </a:p>
          <a:p>
            <a:r>
              <a:rPr lang="en-US" altLang="zh-CN" dirty="0"/>
              <a:t>Would fair share always be optimal for the Quality of Experience (</a:t>
            </a:r>
            <a:r>
              <a:rPr lang="en-US" altLang="zh-CN" dirty="0" err="1"/>
              <a:t>QoE</a:t>
            </a:r>
            <a:r>
              <a:rPr lang="en-US" altLang="zh-CN" dirty="0"/>
              <a:t>)?</a:t>
            </a:r>
          </a:p>
          <a:p>
            <a:pPr lvl="1"/>
            <a:endParaRPr lang="en-US" altLang="zh-CN" dirty="0"/>
          </a:p>
          <a:p>
            <a:endParaRPr lang="zh-CN" altLang="en-US" dirty="0"/>
          </a:p>
        </p:txBody>
      </p:sp>
      <p:sp>
        <p:nvSpPr>
          <p:cNvPr id="4" name="Footer Placeholder 3">
            <a:extLst>
              <a:ext uri="{FF2B5EF4-FFF2-40B4-BE49-F238E27FC236}">
                <a16:creationId xmlns:a16="http://schemas.microsoft.com/office/drawing/2014/main" id="{298B5DC0-BA81-E63E-7092-61433AA8B2AA}"/>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dirty="0"/>
          </a:p>
        </p:txBody>
      </p:sp>
      <p:sp>
        <p:nvSpPr>
          <p:cNvPr id="5" name="Slide Number Placeholder 4">
            <a:extLst>
              <a:ext uri="{FF2B5EF4-FFF2-40B4-BE49-F238E27FC236}">
                <a16:creationId xmlns:a16="http://schemas.microsoft.com/office/drawing/2014/main" id="{F2926785-B322-8E87-F1BC-0FB86A7BE95F}"/>
              </a:ext>
            </a:extLst>
          </p:cNvPr>
          <p:cNvSpPr>
            <a:spLocks noGrp="1"/>
          </p:cNvSpPr>
          <p:nvPr>
            <p:ph type="sldNum" sz="quarter" idx="12"/>
          </p:nvPr>
        </p:nvSpPr>
        <p:spPr/>
        <p:txBody>
          <a:bodyPr/>
          <a:lstStyle/>
          <a:p>
            <a:fld id="{78DCF842-C690-4C37-AFB3-3DE4BE37746A}" type="slidenum">
              <a:rPr lang="zh-CN" altLang="en-US" smtClean="0"/>
              <a:pPr/>
              <a:t>4</a:t>
            </a:fld>
            <a:endParaRPr lang="zh-CN" altLang="en-US" dirty="0"/>
          </a:p>
        </p:txBody>
      </p:sp>
      <p:grpSp>
        <p:nvGrpSpPr>
          <p:cNvPr id="6" name="Group 5">
            <a:extLst>
              <a:ext uri="{FF2B5EF4-FFF2-40B4-BE49-F238E27FC236}">
                <a16:creationId xmlns:a16="http://schemas.microsoft.com/office/drawing/2014/main" id="{25283C3C-25E7-8798-83B9-06E76A26468E}"/>
              </a:ext>
            </a:extLst>
          </p:cNvPr>
          <p:cNvGrpSpPr/>
          <p:nvPr/>
        </p:nvGrpSpPr>
        <p:grpSpPr>
          <a:xfrm>
            <a:off x="7781683" y="2454405"/>
            <a:ext cx="1042026" cy="998985"/>
            <a:chOff x="-2026920" y="2011679"/>
            <a:chExt cx="1996440" cy="1830751"/>
          </a:xfrm>
        </p:grpSpPr>
        <p:sp>
          <p:nvSpPr>
            <p:cNvPr id="7" name="Rectangle: Rounded Corners 6">
              <a:extLst>
                <a:ext uri="{FF2B5EF4-FFF2-40B4-BE49-F238E27FC236}">
                  <a16:creationId xmlns:a16="http://schemas.microsoft.com/office/drawing/2014/main" id="{F6B51AA7-C0BD-B880-EF36-9E97DAF3D189}"/>
                </a:ext>
              </a:extLst>
            </p:cNvPr>
            <p:cNvSpPr/>
            <p:nvPr/>
          </p:nvSpPr>
          <p:spPr>
            <a:xfrm>
              <a:off x="-2026920" y="2512695"/>
              <a:ext cx="1996440" cy="815340"/>
            </a:xfrm>
            <a:prstGeom prst="roundRect">
              <a:avLst>
                <a:gd name="adj" fmla="val 4330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Oval 7">
              <a:extLst>
                <a:ext uri="{FF2B5EF4-FFF2-40B4-BE49-F238E27FC236}">
                  <a16:creationId xmlns:a16="http://schemas.microsoft.com/office/drawing/2014/main" id="{D33FB4DF-21C8-EE03-62A5-8B0B2BED116C}"/>
                </a:ext>
              </a:extLst>
            </p:cNvPr>
            <p:cNvSpPr/>
            <p:nvPr/>
          </p:nvSpPr>
          <p:spPr>
            <a:xfrm>
              <a:off x="-1717336" y="2255520"/>
              <a:ext cx="1318260" cy="13411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9" name="Picture 8">
              <a:extLst>
                <a:ext uri="{FF2B5EF4-FFF2-40B4-BE49-F238E27FC236}">
                  <a16:creationId xmlns:a16="http://schemas.microsoft.com/office/drawing/2014/main" id="{FB6589DB-52CE-A939-AE90-BD5E9AC5E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721" y="2011679"/>
              <a:ext cx="1830751" cy="1830751"/>
            </a:xfrm>
            <a:prstGeom prst="rect">
              <a:avLst/>
            </a:prstGeom>
            <a:ln>
              <a:solidFill>
                <a:schemeClr val="bg1"/>
              </a:solidFill>
            </a:ln>
          </p:spPr>
        </p:pic>
      </p:grpSp>
      <p:pic>
        <p:nvPicPr>
          <p:cNvPr id="10" name="Picture 9">
            <a:extLst>
              <a:ext uri="{FF2B5EF4-FFF2-40B4-BE49-F238E27FC236}">
                <a16:creationId xmlns:a16="http://schemas.microsoft.com/office/drawing/2014/main" id="{C1916B4F-6A46-928F-A96C-F78FA4E21F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5461" y="2857747"/>
            <a:ext cx="1122375" cy="1122375"/>
          </a:xfrm>
          <a:prstGeom prst="rect">
            <a:avLst/>
          </a:prstGeom>
          <a:ln>
            <a:solidFill>
              <a:schemeClr val="bg1"/>
            </a:solidFill>
          </a:ln>
        </p:spPr>
      </p:pic>
      <p:pic>
        <p:nvPicPr>
          <p:cNvPr id="11" name="Picture 10">
            <a:extLst>
              <a:ext uri="{FF2B5EF4-FFF2-40B4-BE49-F238E27FC236}">
                <a16:creationId xmlns:a16="http://schemas.microsoft.com/office/drawing/2014/main" id="{B7499D92-7E0E-20FC-9528-FD732185C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2693" y="2980934"/>
            <a:ext cx="1122375" cy="1122375"/>
          </a:xfrm>
          <a:prstGeom prst="rect">
            <a:avLst/>
          </a:prstGeom>
          <a:ln>
            <a:solidFill>
              <a:schemeClr val="bg1"/>
            </a:solidFill>
          </a:ln>
        </p:spPr>
      </p:pic>
      <p:pic>
        <p:nvPicPr>
          <p:cNvPr id="12" name="Picture 11">
            <a:extLst>
              <a:ext uri="{FF2B5EF4-FFF2-40B4-BE49-F238E27FC236}">
                <a16:creationId xmlns:a16="http://schemas.microsoft.com/office/drawing/2014/main" id="{92C2F970-AA8F-EC15-493E-1DF7BD4F18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0411" y="2857747"/>
            <a:ext cx="1200393" cy="1200393"/>
          </a:xfrm>
          <a:prstGeom prst="rect">
            <a:avLst/>
          </a:prstGeom>
          <a:ln>
            <a:solidFill>
              <a:schemeClr val="bg1"/>
            </a:solidFill>
          </a:ln>
        </p:spPr>
      </p:pic>
      <p:sp>
        <p:nvSpPr>
          <p:cNvPr id="13" name="TextBox 12">
            <a:extLst>
              <a:ext uri="{FF2B5EF4-FFF2-40B4-BE49-F238E27FC236}">
                <a16:creationId xmlns:a16="http://schemas.microsoft.com/office/drawing/2014/main" id="{9793572B-5457-F0E8-FC84-59681646B37E}"/>
              </a:ext>
            </a:extLst>
          </p:cNvPr>
          <p:cNvSpPr txBox="1"/>
          <p:nvPr/>
        </p:nvSpPr>
        <p:spPr>
          <a:xfrm>
            <a:off x="10575651" y="4103309"/>
            <a:ext cx="1556297" cy="523220"/>
          </a:xfrm>
          <a:prstGeom prst="rect">
            <a:avLst/>
          </a:prstGeom>
          <a:noFill/>
          <a:ln>
            <a:solidFill>
              <a:schemeClr val="bg1"/>
            </a:solidFill>
          </a:ln>
        </p:spPr>
        <p:txBody>
          <a:bodyPr wrap="square" rtlCol="0">
            <a:spAutoFit/>
          </a:bodyPr>
          <a:lstStyle/>
          <a:p>
            <a:r>
              <a:rPr lang="en-US" altLang="zh-CN" sz="2800" dirty="0"/>
              <a:t>Internet</a:t>
            </a:r>
            <a:endParaRPr lang="zh-CN" altLang="en-US" sz="2800" dirty="0"/>
          </a:p>
        </p:txBody>
      </p:sp>
      <p:sp>
        <p:nvSpPr>
          <p:cNvPr id="14" name="TextBox 13">
            <a:extLst>
              <a:ext uri="{FF2B5EF4-FFF2-40B4-BE49-F238E27FC236}">
                <a16:creationId xmlns:a16="http://schemas.microsoft.com/office/drawing/2014/main" id="{C0E989D5-7956-AE3A-B2D6-70B3BBF94D23}"/>
              </a:ext>
            </a:extLst>
          </p:cNvPr>
          <p:cNvSpPr txBox="1"/>
          <p:nvPr/>
        </p:nvSpPr>
        <p:spPr>
          <a:xfrm>
            <a:off x="8668846" y="4159509"/>
            <a:ext cx="1830752" cy="830997"/>
          </a:xfrm>
          <a:prstGeom prst="rect">
            <a:avLst/>
          </a:prstGeom>
          <a:noFill/>
          <a:ln>
            <a:solidFill>
              <a:schemeClr val="bg1"/>
            </a:solidFill>
          </a:ln>
        </p:spPr>
        <p:txBody>
          <a:bodyPr wrap="square" rtlCol="0">
            <a:spAutoFit/>
          </a:bodyPr>
          <a:lstStyle/>
          <a:p>
            <a:r>
              <a:rPr lang="en-US" altLang="zh-CN" sz="2800" dirty="0" err="1"/>
              <a:t>WiFi</a:t>
            </a:r>
            <a:r>
              <a:rPr lang="en-US" altLang="zh-CN" sz="2800" dirty="0"/>
              <a:t> AP</a:t>
            </a:r>
          </a:p>
          <a:p>
            <a:r>
              <a:rPr lang="en-US" altLang="zh-CN" sz="2000" dirty="0"/>
              <a:t>(access point)</a:t>
            </a:r>
            <a:endParaRPr lang="zh-CN" altLang="en-US" sz="2000" dirty="0"/>
          </a:p>
        </p:txBody>
      </p:sp>
      <p:sp>
        <p:nvSpPr>
          <p:cNvPr id="15" name="TextBox 14">
            <a:extLst>
              <a:ext uri="{FF2B5EF4-FFF2-40B4-BE49-F238E27FC236}">
                <a16:creationId xmlns:a16="http://schemas.microsoft.com/office/drawing/2014/main" id="{DC3E45DD-E7D7-5700-70DA-A3B986018BC3}"/>
              </a:ext>
            </a:extLst>
          </p:cNvPr>
          <p:cNvSpPr txBox="1"/>
          <p:nvPr/>
        </p:nvSpPr>
        <p:spPr>
          <a:xfrm>
            <a:off x="6358957" y="4156525"/>
            <a:ext cx="1830751" cy="523220"/>
          </a:xfrm>
          <a:prstGeom prst="rect">
            <a:avLst/>
          </a:prstGeom>
          <a:noFill/>
          <a:ln>
            <a:solidFill>
              <a:schemeClr val="bg1"/>
            </a:solidFill>
          </a:ln>
        </p:spPr>
        <p:txBody>
          <a:bodyPr wrap="square" rtlCol="0">
            <a:spAutoFit/>
          </a:bodyPr>
          <a:lstStyle/>
          <a:p>
            <a:r>
              <a:rPr lang="en-US" altLang="zh-CN" sz="2800" dirty="0"/>
              <a:t>End-hosts</a:t>
            </a:r>
            <a:endParaRPr lang="zh-CN" altLang="en-US" sz="2800" dirty="0"/>
          </a:p>
        </p:txBody>
      </p:sp>
      <p:cxnSp>
        <p:nvCxnSpPr>
          <p:cNvPr id="16" name="Straight Connector 15">
            <a:extLst>
              <a:ext uri="{FF2B5EF4-FFF2-40B4-BE49-F238E27FC236}">
                <a16:creationId xmlns:a16="http://schemas.microsoft.com/office/drawing/2014/main" id="{4E3ADCD7-F20F-543B-31CA-9CCB6D373AE2}"/>
              </a:ext>
            </a:extLst>
          </p:cNvPr>
          <p:cNvCxnSpPr>
            <a:cxnSpLocks/>
          </p:cNvCxnSpPr>
          <p:nvPr/>
        </p:nvCxnSpPr>
        <p:spPr>
          <a:xfrm>
            <a:off x="9984411" y="3614006"/>
            <a:ext cx="57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C603B0-84DF-8DFB-B683-82E59ED4BBAC}"/>
              </a:ext>
            </a:extLst>
          </p:cNvPr>
          <p:cNvCxnSpPr>
            <a:cxnSpLocks/>
          </p:cNvCxnSpPr>
          <p:nvPr/>
        </p:nvCxnSpPr>
        <p:spPr>
          <a:xfrm>
            <a:off x="7819949" y="3598170"/>
            <a:ext cx="848897"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448FACE-81C3-5AFA-E2F5-AD5D75034F3F}"/>
              </a:ext>
            </a:extLst>
          </p:cNvPr>
          <p:cNvSpPr txBox="1"/>
          <p:nvPr/>
        </p:nvSpPr>
        <p:spPr>
          <a:xfrm>
            <a:off x="8707849" y="5044780"/>
            <a:ext cx="1830751" cy="523220"/>
          </a:xfrm>
          <a:prstGeom prst="rect">
            <a:avLst/>
          </a:prstGeom>
          <a:noFill/>
          <a:ln>
            <a:solidFill>
              <a:schemeClr val="bg1"/>
            </a:solidFill>
          </a:ln>
        </p:spPr>
        <p:txBody>
          <a:bodyPr wrap="square" rtlCol="0">
            <a:spAutoFit/>
          </a:bodyPr>
          <a:lstStyle/>
          <a:p>
            <a:r>
              <a:rPr lang="en-US" altLang="zh-CN" sz="2800" dirty="0"/>
              <a:t>uplink</a:t>
            </a:r>
            <a:endParaRPr lang="zh-CN" altLang="en-US" sz="2800" dirty="0"/>
          </a:p>
        </p:txBody>
      </p:sp>
      <p:sp>
        <p:nvSpPr>
          <p:cNvPr id="22" name="TextBox 21">
            <a:extLst>
              <a:ext uri="{FF2B5EF4-FFF2-40B4-BE49-F238E27FC236}">
                <a16:creationId xmlns:a16="http://schemas.microsoft.com/office/drawing/2014/main" id="{4B02F8FA-B4CA-F9AF-0626-2F33474824F5}"/>
              </a:ext>
            </a:extLst>
          </p:cNvPr>
          <p:cNvSpPr txBox="1"/>
          <p:nvPr/>
        </p:nvSpPr>
        <p:spPr>
          <a:xfrm>
            <a:off x="8712945" y="5579998"/>
            <a:ext cx="1830751" cy="523220"/>
          </a:xfrm>
          <a:prstGeom prst="rect">
            <a:avLst/>
          </a:prstGeom>
          <a:noFill/>
          <a:ln>
            <a:solidFill>
              <a:schemeClr val="bg1"/>
            </a:solidFill>
          </a:ln>
        </p:spPr>
        <p:txBody>
          <a:bodyPr wrap="square" rtlCol="0">
            <a:spAutoFit/>
          </a:bodyPr>
          <a:lstStyle/>
          <a:p>
            <a:r>
              <a:rPr lang="en-US" altLang="zh-CN" sz="2800" dirty="0"/>
              <a:t>downlink</a:t>
            </a:r>
            <a:endParaRPr lang="zh-CN" altLang="en-US" sz="2800" dirty="0"/>
          </a:p>
        </p:txBody>
      </p:sp>
      <p:sp>
        <p:nvSpPr>
          <p:cNvPr id="23" name="Arrow: Right 22">
            <a:extLst>
              <a:ext uri="{FF2B5EF4-FFF2-40B4-BE49-F238E27FC236}">
                <a16:creationId xmlns:a16="http://schemas.microsoft.com/office/drawing/2014/main" id="{17736614-3AE7-9EEF-0CE3-B7E3B948D969}"/>
              </a:ext>
            </a:extLst>
          </p:cNvPr>
          <p:cNvSpPr/>
          <p:nvPr/>
        </p:nvSpPr>
        <p:spPr>
          <a:xfrm>
            <a:off x="7857367" y="5241801"/>
            <a:ext cx="859856" cy="231271"/>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Arrow: Right 23">
            <a:extLst>
              <a:ext uri="{FF2B5EF4-FFF2-40B4-BE49-F238E27FC236}">
                <a16:creationId xmlns:a16="http://schemas.microsoft.com/office/drawing/2014/main" id="{C370E256-03F6-07CC-5DEA-DC70B904E3DE}"/>
              </a:ext>
            </a:extLst>
          </p:cNvPr>
          <p:cNvSpPr/>
          <p:nvPr/>
        </p:nvSpPr>
        <p:spPr>
          <a:xfrm rot="10800000">
            <a:off x="7846439" y="5763318"/>
            <a:ext cx="859856" cy="231271"/>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42682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1000"/>
                                        <p:tgtEl>
                                          <p:spTgt spid="17"/>
                                        </p:tgtEl>
                                      </p:cBhvr>
                                    </p:animEffect>
                                  </p:childTnLst>
                                </p:cTn>
                              </p:par>
                              <p:par>
                                <p:cTn id="19" presetID="2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1000"/>
                                        <p:tgtEl>
                                          <p:spTgt spid="6"/>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1000"/>
                                        <p:tgtEl>
                                          <p:spTgt spid="16"/>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par>
                          <p:cTn id="48" fill="hold">
                            <p:stCondLst>
                              <p:cond delay="5000"/>
                            </p:stCondLst>
                            <p:childTnLst>
                              <p:par>
                                <p:cTn id="49" presetID="22" presetClass="entr" presetSubtype="2"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right)">
                                      <p:cBhvr>
                                        <p:cTn id="51" dur="500"/>
                                        <p:tgtEl>
                                          <p:spTgt spid="22"/>
                                        </p:tgtEl>
                                      </p:cBhvr>
                                    </p:animEffect>
                                  </p:childTnLst>
                                </p:cTn>
                              </p:par>
                            </p:childTnLst>
                          </p:cTn>
                        </p:par>
                        <p:par>
                          <p:cTn id="52" fill="hold">
                            <p:stCondLst>
                              <p:cond delay="5500"/>
                            </p:stCondLst>
                            <p:childTnLst>
                              <p:par>
                                <p:cTn id="53" presetID="22" presetClass="entr" presetSubtype="2"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right)">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1" end="1"/>
                                            </p:txEl>
                                          </p:spTgt>
                                        </p:tgtEl>
                                        <p:attrNameLst>
                                          <p:attrName>style.visibility</p:attrName>
                                        </p:attrNameLst>
                                      </p:cBhvr>
                                      <p:to>
                                        <p:strVal val="visible"/>
                                      </p:to>
                                    </p:set>
                                    <p:animEffect transition="in" filter="fade">
                                      <p:cBhvr>
                                        <p:cTn id="60" dur="500"/>
                                        <p:tgtEl>
                                          <p:spTgt spid="3">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2" end="2"/>
                                            </p:txEl>
                                          </p:spTgt>
                                        </p:tgtEl>
                                        <p:attrNameLst>
                                          <p:attrName>style.visibility</p:attrName>
                                        </p:attrNameLst>
                                      </p:cBhvr>
                                      <p:to>
                                        <p:strVal val="visible"/>
                                      </p:to>
                                    </p:set>
                                    <p:animEffect transition="in" filter="fade">
                                      <p:cBhvr>
                                        <p:cTn id="65" dur="500"/>
                                        <p:tgtEl>
                                          <p:spTgt spid="3">
                                            <p:txEl>
                                              <p:pRg st="2" end="2"/>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3">
                                            <p:txEl>
                                              <p:pRg st="3" end="3"/>
                                            </p:txEl>
                                          </p:spTgt>
                                        </p:tgtEl>
                                        <p:attrNameLst>
                                          <p:attrName>style.visibility</p:attrName>
                                        </p:attrNameLst>
                                      </p:cBhvr>
                                      <p:to>
                                        <p:strVal val="visible"/>
                                      </p:to>
                                    </p:set>
                                    <p:animEffect transition="in" filter="fade">
                                      <p:cBhvr>
                                        <p:cTn id="68" dur="500"/>
                                        <p:tgtEl>
                                          <p:spTgt spid="3">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
                                            <p:txEl>
                                              <p:pRg st="5" end="5"/>
                                            </p:txEl>
                                          </p:spTgt>
                                        </p:tgtEl>
                                        <p:attrNameLst>
                                          <p:attrName>style.visibility</p:attrName>
                                        </p:attrNameLst>
                                      </p:cBhvr>
                                      <p:to>
                                        <p:strVal val="visible"/>
                                      </p:to>
                                    </p:set>
                                    <p:animEffect transition="in" filter="fade">
                                      <p:cBhvr>
                                        <p:cTn id="7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1" grpId="0" animBg="1"/>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C04B-FA89-1E7E-693B-371C02F56043}"/>
              </a:ext>
            </a:extLst>
          </p:cNvPr>
          <p:cNvSpPr>
            <a:spLocks noGrp="1"/>
          </p:cNvSpPr>
          <p:nvPr>
            <p:ph type="title"/>
          </p:nvPr>
        </p:nvSpPr>
        <p:spPr/>
        <p:txBody>
          <a:bodyPr>
            <a:normAutofit fontScale="90000"/>
          </a:bodyPr>
          <a:lstStyle/>
          <a:p>
            <a:r>
              <a:rPr lang="en-US" altLang="zh-CN" b="1" dirty="0"/>
              <a:t>Unfair</a:t>
            </a:r>
            <a:r>
              <a:rPr lang="en-US" altLang="zh-CN" dirty="0"/>
              <a:t> bandwidth share may allow us to get higher </a:t>
            </a:r>
            <a:r>
              <a:rPr lang="en-US" altLang="zh-CN" dirty="0" err="1"/>
              <a:t>QoE</a:t>
            </a:r>
            <a:endParaRPr lang="zh-CN" altLang="en-US" dirty="0"/>
          </a:p>
        </p:txBody>
      </p:sp>
      <p:sp>
        <p:nvSpPr>
          <p:cNvPr id="3" name="Content Placeholder 2">
            <a:extLst>
              <a:ext uri="{FF2B5EF4-FFF2-40B4-BE49-F238E27FC236}">
                <a16:creationId xmlns:a16="http://schemas.microsoft.com/office/drawing/2014/main" id="{1B584CD1-DBC6-A4D3-DD25-1F9324E648DD}"/>
              </a:ext>
            </a:extLst>
          </p:cNvPr>
          <p:cNvSpPr>
            <a:spLocks noGrp="1"/>
          </p:cNvSpPr>
          <p:nvPr>
            <p:ph idx="1"/>
          </p:nvPr>
        </p:nvSpPr>
        <p:spPr>
          <a:xfrm>
            <a:off x="838200" y="1484143"/>
            <a:ext cx="10515600" cy="940458"/>
          </a:xfrm>
        </p:spPr>
        <p:txBody>
          <a:bodyPr>
            <a:normAutofit/>
          </a:bodyPr>
          <a:lstStyle/>
          <a:p>
            <a:r>
              <a:rPr lang="en-US" altLang="zh-CN" dirty="0"/>
              <a:t>Example: multi-user scenario</a:t>
            </a:r>
          </a:p>
          <a:p>
            <a:endParaRPr lang="zh-CN" altLang="en-US" dirty="0"/>
          </a:p>
        </p:txBody>
      </p:sp>
      <p:sp>
        <p:nvSpPr>
          <p:cNvPr id="4" name="Footer Placeholder 3">
            <a:extLst>
              <a:ext uri="{FF2B5EF4-FFF2-40B4-BE49-F238E27FC236}">
                <a16:creationId xmlns:a16="http://schemas.microsoft.com/office/drawing/2014/main" id="{B30F8482-93ED-2AE5-5664-0905369443F8}"/>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dirty="0"/>
          </a:p>
        </p:txBody>
      </p:sp>
      <p:sp>
        <p:nvSpPr>
          <p:cNvPr id="5" name="Slide Number Placeholder 4">
            <a:extLst>
              <a:ext uri="{FF2B5EF4-FFF2-40B4-BE49-F238E27FC236}">
                <a16:creationId xmlns:a16="http://schemas.microsoft.com/office/drawing/2014/main" id="{DC98A363-C7C7-5DF2-B7C1-2295065A6043}"/>
              </a:ext>
            </a:extLst>
          </p:cNvPr>
          <p:cNvSpPr>
            <a:spLocks noGrp="1"/>
          </p:cNvSpPr>
          <p:nvPr>
            <p:ph type="sldNum" sz="quarter" idx="12"/>
          </p:nvPr>
        </p:nvSpPr>
        <p:spPr/>
        <p:txBody>
          <a:bodyPr/>
          <a:lstStyle/>
          <a:p>
            <a:fld id="{78DCF842-C690-4C37-AFB3-3DE4BE37746A}" type="slidenum">
              <a:rPr lang="zh-CN" altLang="en-US" smtClean="0"/>
              <a:pPr/>
              <a:t>5</a:t>
            </a:fld>
            <a:endParaRPr lang="zh-CN" altLang="en-US" dirty="0"/>
          </a:p>
        </p:txBody>
      </p:sp>
      <p:pic>
        <p:nvPicPr>
          <p:cNvPr id="7" name="Picture 6">
            <a:extLst>
              <a:ext uri="{FF2B5EF4-FFF2-40B4-BE49-F238E27FC236}">
                <a16:creationId xmlns:a16="http://schemas.microsoft.com/office/drawing/2014/main" id="{024C53AD-C3CA-EE3E-3EE5-24F50AD7C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8406" y="3173799"/>
            <a:ext cx="948477" cy="948477"/>
          </a:xfrm>
          <a:prstGeom prst="rect">
            <a:avLst/>
          </a:prstGeom>
        </p:spPr>
      </p:pic>
      <p:cxnSp>
        <p:nvCxnSpPr>
          <p:cNvPr id="8" name="Straight Arrow Connector 7">
            <a:extLst>
              <a:ext uri="{FF2B5EF4-FFF2-40B4-BE49-F238E27FC236}">
                <a16:creationId xmlns:a16="http://schemas.microsoft.com/office/drawing/2014/main" id="{16F39F24-1DC6-7A5F-B5BC-726DE1C65073}"/>
              </a:ext>
            </a:extLst>
          </p:cNvPr>
          <p:cNvCxnSpPr>
            <a:cxnSpLocks/>
            <a:endCxn id="7" idx="1"/>
          </p:cNvCxnSpPr>
          <p:nvPr/>
        </p:nvCxnSpPr>
        <p:spPr>
          <a:xfrm flipV="1">
            <a:off x="2199648" y="3648038"/>
            <a:ext cx="778758" cy="2328"/>
          </a:xfrm>
          <a:prstGeom prst="straightConnector1">
            <a:avLst/>
          </a:prstGeom>
          <a:ln w="22225">
            <a:solidFill>
              <a:srgbClr val="580C6E"/>
            </a:solidFill>
            <a:tailEnd type="triangle" w="med" len="lg"/>
          </a:ln>
        </p:spPr>
        <p:style>
          <a:lnRef idx="1">
            <a:schemeClr val="dk1"/>
          </a:lnRef>
          <a:fillRef idx="0">
            <a:schemeClr val="dk1"/>
          </a:fillRef>
          <a:effectRef idx="0">
            <a:schemeClr val="dk1"/>
          </a:effectRef>
          <a:fontRef idx="minor">
            <a:schemeClr val="tx1"/>
          </a:fontRef>
        </p:style>
      </p:cxnSp>
      <p:sp>
        <p:nvSpPr>
          <p:cNvPr id="121" name="TextBox 120">
            <a:extLst>
              <a:ext uri="{FF2B5EF4-FFF2-40B4-BE49-F238E27FC236}">
                <a16:creationId xmlns:a16="http://schemas.microsoft.com/office/drawing/2014/main" id="{75C7FA5B-5343-0EC4-AAD0-2709BF180563}"/>
              </a:ext>
            </a:extLst>
          </p:cNvPr>
          <p:cNvSpPr txBox="1"/>
          <p:nvPr/>
        </p:nvSpPr>
        <p:spPr>
          <a:xfrm flipH="1">
            <a:off x="2033812" y="4267534"/>
            <a:ext cx="1322021" cy="461665"/>
          </a:xfrm>
          <a:prstGeom prst="rect">
            <a:avLst/>
          </a:prstGeom>
          <a:noFill/>
        </p:spPr>
        <p:txBody>
          <a:bodyPr wrap="square" rtlCol="0">
            <a:spAutoFit/>
          </a:bodyPr>
          <a:lstStyle/>
          <a:p>
            <a:r>
              <a:rPr lang="en-US" altLang="zh-CN" sz="2400" dirty="0">
                <a:cs typeface="Calibri" panose="020F0502020204030204" pitchFamily="34" charset="0"/>
              </a:rPr>
              <a:t>20Mbps</a:t>
            </a:r>
            <a:endParaRPr lang="zh-CN" altLang="en-US" sz="2400" dirty="0">
              <a:cs typeface="Calibri" panose="020F0502020204030204" pitchFamily="34" charset="0"/>
            </a:endParaRPr>
          </a:p>
        </p:txBody>
      </p:sp>
      <p:sp>
        <p:nvSpPr>
          <p:cNvPr id="123" name="TextBox 122">
            <a:extLst>
              <a:ext uri="{FF2B5EF4-FFF2-40B4-BE49-F238E27FC236}">
                <a16:creationId xmlns:a16="http://schemas.microsoft.com/office/drawing/2014/main" id="{8A65E2D4-DE6B-CDE9-812A-9249C44F34EC}"/>
              </a:ext>
            </a:extLst>
          </p:cNvPr>
          <p:cNvSpPr txBox="1"/>
          <p:nvPr/>
        </p:nvSpPr>
        <p:spPr>
          <a:xfrm flipH="1">
            <a:off x="2035332" y="2623317"/>
            <a:ext cx="1426635" cy="461665"/>
          </a:xfrm>
          <a:prstGeom prst="rect">
            <a:avLst/>
          </a:prstGeom>
          <a:noFill/>
        </p:spPr>
        <p:txBody>
          <a:bodyPr wrap="square" rtlCol="0">
            <a:spAutoFit/>
          </a:bodyPr>
          <a:lstStyle/>
          <a:p>
            <a:r>
              <a:rPr lang="en-US" altLang="zh-CN" sz="2400" dirty="0">
                <a:cs typeface="Calibri" panose="020F0502020204030204" pitchFamily="34" charset="0"/>
              </a:rPr>
              <a:t>20Mbps</a:t>
            </a:r>
            <a:endParaRPr lang="zh-CN" altLang="en-US" sz="2400" dirty="0">
              <a:cs typeface="Calibri" panose="020F0502020204030204" pitchFamily="34" charset="0"/>
            </a:endParaRPr>
          </a:p>
        </p:txBody>
      </p:sp>
      <p:sp>
        <p:nvSpPr>
          <p:cNvPr id="124" name="Arrow: Right 123">
            <a:extLst>
              <a:ext uri="{FF2B5EF4-FFF2-40B4-BE49-F238E27FC236}">
                <a16:creationId xmlns:a16="http://schemas.microsoft.com/office/drawing/2014/main" id="{BB1AA8DF-D1C0-42D9-2CE3-BDB97A561E65}"/>
              </a:ext>
            </a:extLst>
          </p:cNvPr>
          <p:cNvSpPr/>
          <p:nvPr/>
        </p:nvSpPr>
        <p:spPr>
          <a:xfrm>
            <a:off x="2199648" y="3081723"/>
            <a:ext cx="691611" cy="154212"/>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Arrow: Right 124">
            <a:extLst>
              <a:ext uri="{FF2B5EF4-FFF2-40B4-BE49-F238E27FC236}">
                <a16:creationId xmlns:a16="http://schemas.microsoft.com/office/drawing/2014/main" id="{7449776F-4318-2D42-73C1-3754A5ACE885}"/>
              </a:ext>
            </a:extLst>
          </p:cNvPr>
          <p:cNvSpPr/>
          <p:nvPr/>
        </p:nvSpPr>
        <p:spPr>
          <a:xfrm rot="10800000">
            <a:off x="2207601" y="4085837"/>
            <a:ext cx="691611" cy="154212"/>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9" name="Picture 128">
            <a:extLst>
              <a:ext uri="{FF2B5EF4-FFF2-40B4-BE49-F238E27FC236}">
                <a16:creationId xmlns:a16="http://schemas.microsoft.com/office/drawing/2014/main" id="{27DB203E-B848-D2A7-468E-ADD0C9B7B6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0759" y="3173799"/>
            <a:ext cx="948477" cy="948477"/>
          </a:xfrm>
          <a:prstGeom prst="rect">
            <a:avLst/>
          </a:prstGeom>
        </p:spPr>
      </p:pic>
      <p:cxnSp>
        <p:nvCxnSpPr>
          <p:cNvPr id="130" name="Straight Arrow Connector 129">
            <a:extLst>
              <a:ext uri="{FF2B5EF4-FFF2-40B4-BE49-F238E27FC236}">
                <a16:creationId xmlns:a16="http://schemas.microsoft.com/office/drawing/2014/main" id="{505D50DD-81B8-5B4D-AA28-C638A1E9653A}"/>
              </a:ext>
            </a:extLst>
          </p:cNvPr>
          <p:cNvCxnSpPr>
            <a:cxnSpLocks/>
            <a:endCxn id="129" idx="1"/>
          </p:cNvCxnSpPr>
          <p:nvPr/>
        </p:nvCxnSpPr>
        <p:spPr>
          <a:xfrm flipV="1">
            <a:off x="7712001" y="3648038"/>
            <a:ext cx="778758" cy="2328"/>
          </a:xfrm>
          <a:prstGeom prst="straightConnector1">
            <a:avLst/>
          </a:prstGeom>
          <a:ln w="22225">
            <a:solidFill>
              <a:srgbClr val="580C6E"/>
            </a:solidFill>
            <a:tailEnd type="triangle" w="med" len="lg"/>
          </a:ln>
        </p:spPr>
        <p:style>
          <a:lnRef idx="1">
            <a:schemeClr val="dk1"/>
          </a:lnRef>
          <a:fillRef idx="0">
            <a:schemeClr val="dk1"/>
          </a:fillRef>
          <a:effectRef idx="0">
            <a:schemeClr val="dk1"/>
          </a:effectRef>
          <a:fontRef idx="minor">
            <a:schemeClr val="tx1"/>
          </a:fontRef>
        </p:style>
      </p:cxnSp>
      <p:cxnSp>
        <p:nvCxnSpPr>
          <p:cNvPr id="131" name="Straight Arrow Connector 130">
            <a:extLst>
              <a:ext uri="{FF2B5EF4-FFF2-40B4-BE49-F238E27FC236}">
                <a16:creationId xmlns:a16="http://schemas.microsoft.com/office/drawing/2014/main" id="{825B2BE8-EE3C-88E5-578B-C4B70C591882}"/>
              </a:ext>
            </a:extLst>
          </p:cNvPr>
          <p:cNvCxnSpPr>
            <a:cxnSpLocks/>
          </p:cNvCxnSpPr>
          <p:nvPr/>
        </p:nvCxnSpPr>
        <p:spPr>
          <a:xfrm flipV="1">
            <a:off x="9526383" y="3046240"/>
            <a:ext cx="497393" cy="304176"/>
          </a:xfrm>
          <a:prstGeom prst="straightConnector1">
            <a:avLst/>
          </a:prstGeom>
          <a:ln w="22225">
            <a:solidFill>
              <a:srgbClr val="580C6E"/>
            </a:solidFill>
            <a:tailEnd type="triangle" w="med" len="lg"/>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id="{41D1A2CF-ABFC-32E3-C784-742E76996F41}"/>
              </a:ext>
            </a:extLst>
          </p:cNvPr>
          <p:cNvCxnSpPr>
            <a:cxnSpLocks/>
          </p:cNvCxnSpPr>
          <p:nvPr/>
        </p:nvCxnSpPr>
        <p:spPr>
          <a:xfrm>
            <a:off x="9526383" y="3900568"/>
            <a:ext cx="497393" cy="185269"/>
          </a:xfrm>
          <a:prstGeom prst="straightConnector1">
            <a:avLst/>
          </a:prstGeom>
          <a:ln w="22225">
            <a:solidFill>
              <a:srgbClr val="580C6E"/>
            </a:solidFill>
            <a:tailEnd type="triangle" w="med" len="lg"/>
          </a:ln>
        </p:spPr>
        <p:style>
          <a:lnRef idx="1">
            <a:schemeClr val="dk1"/>
          </a:lnRef>
          <a:fillRef idx="0">
            <a:schemeClr val="dk1"/>
          </a:fillRef>
          <a:effectRef idx="0">
            <a:schemeClr val="dk1"/>
          </a:effectRef>
          <a:fontRef idx="minor">
            <a:schemeClr val="tx1"/>
          </a:fontRef>
        </p:style>
      </p:cxnSp>
      <p:sp>
        <p:nvSpPr>
          <p:cNvPr id="133" name="TextBox 132">
            <a:extLst>
              <a:ext uri="{FF2B5EF4-FFF2-40B4-BE49-F238E27FC236}">
                <a16:creationId xmlns:a16="http://schemas.microsoft.com/office/drawing/2014/main" id="{350B1C04-0342-C2D7-0FA8-671F6E3F878D}"/>
              </a:ext>
            </a:extLst>
          </p:cNvPr>
          <p:cNvSpPr txBox="1"/>
          <p:nvPr/>
        </p:nvSpPr>
        <p:spPr>
          <a:xfrm flipH="1">
            <a:off x="7546165" y="4267534"/>
            <a:ext cx="1322021" cy="461665"/>
          </a:xfrm>
          <a:prstGeom prst="rect">
            <a:avLst/>
          </a:prstGeom>
          <a:noFill/>
        </p:spPr>
        <p:txBody>
          <a:bodyPr wrap="square" rtlCol="0">
            <a:spAutoFit/>
          </a:bodyPr>
          <a:lstStyle/>
          <a:p>
            <a:r>
              <a:rPr lang="en-US" altLang="zh-CN" sz="2400" dirty="0">
                <a:cs typeface="Calibri" panose="020F0502020204030204" pitchFamily="34" charset="0"/>
              </a:rPr>
              <a:t>10Mbps</a:t>
            </a:r>
            <a:endParaRPr lang="zh-CN" altLang="en-US" sz="2400" dirty="0">
              <a:cs typeface="Calibri" panose="020F0502020204030204" pitchFamily="34" charset="0"/>
            </a:endParaRPr>
          </a:p>
        </p:txBody>
      </p:sp>
      <p:sp>
        <p:nvSpPr>
          <p:cNvPr id="134" name="TextBox 133">
            <a:extLst>
              <a:ext uri="{FF2B5EF4-FFF2-40B4-BE49-F238E27FC236}">
                <a16:creationId xmlns:a16="http://schemas.microsoft.com/office/drawing/2014/main" id="{2F7A8AC0-2BAD-B3FD-E948-A452DC77651E}"/>
              </a:ext>
            </a:extLst>
          </p:cNvPr>
          <p:cNvSpPr txBox="1"/>
          <p:nvPr/>
        </p:nvSpPr>
        <p:spPr>
          <a:xfrm flipH="1">
            <a:off x="7547685" y="2623317"/>
            <a:ext cx="1426635" cy="461665"/>
          </a:xfrm>
          <a:prstGeom prst="rect">
            <a:avLst/>
          </a:prstGeom>
          <a:noFill/>
        </p:spPr>
        <p:txBody>
          <a:bodyPr wrap="square" rtlCol="0">
            <a:spAutoFit/>
          </a:bodyPr>
          <a:lstStyle/>
          <a:p>
            <a:r>
              <a:rPr lang="en-US" altLang="zh-CN" sz="2400" dirty="0">
                <a:solidFill>
                  <a:srgbClr val="FF0000"/>
                </a:solidFill>
                <a:cs typeface="Calibri" panose="020F0502020204030204" pitchFamily="34" charset="0"/>
              </a:rPr>
              <a:t>30Mbps</a:t>
            </a:r>
            <a:endParaRPr lang="zh-CN" altLang="en-US" sz="2400" dirty="0">
              <a:solidFill>
                <a:srgbClr val="FF0000"/>
              </a:solidFill>
              <a:cs typeface="Calibri" panose="020F0502020204030204" pitchFamily="34" charset="0"/>
            </a:endParaRPr>
          </a:p>
        </p:txBody>
      </p:sp>
      <p:sp>
        <p:nvSpPr>
          <p:cNvPr id="136" name="Arrow: Right 135">
            <a:extLst>
              <a:ext uri="{FF2B5EF4-FFF2-40B4-BE49-F238E27FC236}">
                <a16:creationId xmlns:a16="http://schemas.microsoft.com/office/drawing/2014/main" id="{D121DBAB-CB59-9869-3AF4-69C213F07E23}"/>
              </a:ext>
            </a:extLst>
          </p:cNvPr>
          <p:cNvSpPr/>
          <p:nvPr/>
        </p:nvSpPr>
        <p:spPr>
          <a:xfrm>
            <a:off x="7712001" y="3081723"/>
            <a:ext cx="691611" cy="154212"/>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Arrow: Right 136">
            <a:extLst>
              <a:ext uri="{FF2B5EF4-FFF2-40B4-BE49-F238E27FC236}">
                <a16:creationId xmlns:a16="http://schemas.microsoft.com/office/drawing/2014/main" id="{7E3FA0B1-4AF4-9F04-3E24-0AD8E79EFBE8}"/>
              </a:ext>
            </a:extLst>
          </p:cNvPr>
          <p:cNvSpPr/>
          <p:nvPr/>
        </p:nvSpPr>
        <p:spPr>
          <a:xfrm rot="10800000">
            <a:off x="7719954" y="4085837"/>
            <a:ext cx="691611" cy="154212"/>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TextBox 137">
            <a:extLst>
              <a:ext uri="{FF2B5EF4-FFF2-40B4-BE49-F238E27FC236}">
                <a16:creationId xmlns:a16="http://schemas.microsoft.com/office/drawing/2014/main" id="{EF2998E7-AD70-D435-C973-955E13C8833A}"/>
              </a:ext>
            </a:extLst>
          </p:cNvPr>
          <p:cNvSpPr txBox="1"/>
          <p:nvPr/>
        </p:nvSpPr>
        <p:spPr>
          <a:xfrm>
            <a:off x="2421566" y="5245770"/>
            <a:ext cx="1968352" cy="461665"/>
          </a:xfrm>
          <a:prstGeom prst="rect">
            <a:avLst/>
          </a:prstGeom>
          <a:noFill/>
        </p:spPr>
        <p:txBody>
          <a:bodyPr wrap="square" rtlCol="0">
            <a:spAutoFit/>
          </a:bodyPr>
          <a:lstStyle/>
          <a:p>
            <a:r>
              <a:rPr lang="en-US" altLang="zh-CN" sz="2400" dirty="0"/>
              <a:t>a little blurry</a:t>
            </a:r>
            <a:endParaRPr lang="zh-CN" altLang="en-US" sz="2400" dirty="0"/>
          </a:p>
        </p:txBody>
      </p:sp>
      <p:sp>
        <p:nvSpPr>
          <p:cNvPr id="140" name="TextBox 139">
            <a:extLst>
              <a:ext uri="{FF2B5EF4-FFF2-40B4-BE49-F238E27FC236}">
                <a16:creationId xmlns:a16="http://schemas.microsoft.com/office/drawing/2014/main" id="{CEF530C5-BF61-A185-49F6-DFDF9CD2A4E0}"/>
              </a:ext>
            </a:extLst>
          </p:cNvPr>
          <p:cNvSpPr txBox="1"/>
          <p:nvPr/>
        </p:nvSpPr>
        <p:spPr>
          <a:xfrm>
            <a:off x="8346271" y="5154281"/>
            <a:ext cx="1531102" cy="830997"/>
          </a:xfrm>
          <a:prstGeom prst="rect">
            <a:avLst/>
          </a:prstGeom>
          <a:noFill/>
        </p:spPr>
        <p:txBody>
          <a:bodyPr wrap="square" rtlCol="0">
            <a:spAutoFit/>
          </a:bodyPr>
          <a:lstStyle/>
          <a:p>
            <a:pPr algn="ctr"/>
            <a:r>
              <a:rPr lang="en-US" altLang="zh-CN" sz="2400" dirty="0">
                <a:solidFill>
                  <a:srgbClr val="FF0000"/>
                </a:solidFill>
              </a:rPr>
              <a:t>high definition</a:t>
            </a:r>
            <a:endParaRPr lang="zh-CN" altLang="en-US" sz="2400" dirty="0">
              <a:solidFill>
                <a:srgbClr val="FF0000"/>
              </a:solidFill>
            </a:endParaRPr>
          </a:p>
        </p:txBody>
      </p:sp>
      <p:pic>
        <p:nvPicPr>
          <p:cNvPr id="141" name="Picture 140">
            <a:extLst>
              <a:ext uri="{FF2B5EF4-FFF2-40B4-BE49-F238E27FC236}">
                <a16:creationId xmlns:a16="http://schemas.microsoft.com/office/drawing/2014/main" id="{32EF35CD-4C8C-1705-C535-3471A90CE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4419" y="5103952"/>
            <a:ext cx="1574650" cy="830997"/>
          </a:xfrm>
          <a:prstGeom prst="rect">
            <a:avLst/>
          </a:prstGeom>
        </p:spPr>
      </p:pic>
      <p:pic>
        <p:nvPicPr>
          <p:cNvPr id="142" name="Picture 141">
            <a:extLst>
              <a:ext uri="{FF2B5EF4-FFF2-40B4-BE49-F238E27FC236}">
                <a16:creationId xmlns:a16="http://schemas.microsoft.com/office/drawing/2014/main" id="{42016400-CBED-5626-DECA-39DBB2ACEF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7069" y="5071142"/>
            <a:ext cx="1531101" cy="765551"/>
          </a:xfrm>
          <a:prstGeom prst="rect">
            <a:avLst/>
          </a:prstGeom>
        </p:spPr>
      </p:pic>
      <p:cxnSp>
        <p:nvCxnSpPr>
          <p:cNvPr id="145" name="Straight Arrow Connector 144">
            <a:extLst>
              <a:ext uri="{FF2B5EF4-FFF2-40B4-BE49-F238E27FC236}">
                <a16:creationId xmlns:a16="http://schemas.microsoft.com/office/drawing/2014/main" id="{BCB9CBD7-AE45-AFB7-7315-629E7F2EE07D}"/>
              </a:ext>
            </a:extLst>
          </p:cNvPr>
          <p:cNvCxnSpPr>
            <a:cxnSpLocks/>
          </p:cNvCxnSpPr>
          <p:nvPr/>
        </p:nvCxnSpPr>
        <p:spPr>
          <a:xfrm flipV="1">
            <a:off x="3999043" y="3046240"/>
            <a:ext cx="497393" cy="304176"/>
          </a:xfrm>
          <a:prstGeom prst="straightConnector1">
            <a:avLst/>
          </a:prstGeom>
          <a:ln w="22225">
            <a:solidFill>
              <a:srgbClr val="580C6E"/>
            </a:solidFill>
            <a:tailEnd type="triangle" w="med" len="lg"/>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60D96513-2E12-101B-A6B3-C6804CECB137}"/>
              </a:ext>
            </a:extLst>
          </p:cNvPr>
          <p:cNvCxnSpPr>
            <a:cxnSpLocks/>
          </p:cNvCxnSpPr>
          <p:nvPr/>
        </p:nvCxnSpPr>
        <p:spPr>
          <a:xfrm>
            <a:off x="3999043" y="3900568"/>
            <a:ext cx="497393" cy="185269"/>
          </a:xfrm>
          <a:prstGeom prst="straightConnector1">
            <a:avLst/>
          </a:prstGeom>
          <a:ln w="22225">
            <a:solidFill>
              <a:srgbClr val="580C6E"/>
            </a:solidFill>
            <a:tailEnd type="triangle" w="med" len="lg"/>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7FD7A4D9-29CA-0C40-C181-AC1AD41EA7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8378" y="3254589"/>
            <a:ext cx="843338" cy="843338"/>
          </a:xfrm>
          <a:prstGeom prst="rect">
            <a:avLst/>
          </a:prstGeom>
        </p:spPr>
      </p:pic>
      <p:pic>
        <p:nvPicPr>
          <p:cNvPr id="10" name="Picture 9">
            <a:extLst>
              <a:ext uri="{FF2B5EF4-FFF2-40B4-BE49-F238E27FC236}">
                <a16:creationId xmlns:a16="http://schemas.microsoft.com/office/drawing/2014/main" id="{31CCA935-946D-BE8F-B510-3EF0B51CE5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8629" y="2504512"/>
            <a:ext cx="843338" cy="843338"/>
          </a:xfrm>
          <a:prstGeom prst="rect">
            <a:avLst/>
          </a:prstGeom>
        </p:spPr>
      </p:pic>
      <p:pic>
        <p:nvPicPr>
          <p:cNvPr id="11" name="Picture 10">
            <a:extLst>
              <a:ext uri="{FF2B5EF4-FFF2-40B4-BE49-F238E27FC236}">
                <a16:creationId xmlns:a16="http://schemas.microsoft.com/office/drawing/2014/main" id="{C22BD2E9-54E7-5E3F-D16C-C5515F6069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5521" y="3664168"/>
            <a:ext cx="843338" cy="843338"/>
          </a:xfrm>
          <a:prstGeom prst="rect">
            <a:avLst/>
          </a:prstGeom>
        </p:spPr>
      </p:pic>
      <p:pic>
        <p:nvPicPr>
          <p:cNvPr id="12" name="Picture 11">
            <a:extLst>
              <a:ext uri="{FF2B5EF4-FFF2-40B4-BE49-F238E27FC236}">
                <a16:creationId xmlns:a16="http://schemas.microsoft.com/office/drawing/2014/main" id="{4B662EA1-E0A5-EF4C-6771-6EDDBDBBFD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7523" y="3204767"/>
            <a:ext cx="843338" cy="843338"/>
          </a:xfrm>
          <a:prstGeom prst="rect">
            <a:avLst/>
          </a:prstGeom>
        </p:spPr>
      </p:pic>
      <p:pic>
        <p:nvPicPr>
          <p:cNvPr id="13" name="Picture 12">
            <a:extLst>
              <a:ext uri="{FF2B5EF4-FFF2-40B4-BE49-F238E27FC236}">
                <a16:creationId xmlns:a16="http://schemas.microsoft.com/office/drawing/2014/main" id="{A39C3CE6-A803-56D1-957B-576F6E6D2D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0186" y="2405361"/>
            <a:ext cx="843338" cy="843338"/>
          </a:xfrm>
          <a:prstGeom prst="rect">
            <a:avLst/>
          </a:prstGeom>
        </p:spPr>
      </p:pic>
      <p:pic>
        <p:nvPicPr>
          <p:cNvPr id="14" name="Picture 13">
            <a:extLst>
              <a:ext uri="{FF2B5EF4-FFF2-40B4-BE49-F238E27FC236}">
                <a16:creationId xmlns:a16="http://schemas.microsoft.com/office/drawing/2014/main" id="{EA3CC989-8D45-0CD6-0B1E-54C7AA5429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8188" y="3647335"/>
            <a:ext cx="843338" cy="843338"/>
          </a:xfrm>
          <a:prstGeom prst="rect">
            <a:avLst/>
          </a:prstGeom>
        </p:spPr>
      </p:pic>
      <p:sp>
        <p:nvSpPr>
          <p:cNvPr id="15" name="TextBox 14">
            <a:extLst>
              <a:ext uri="{FF2B5EF4-FFF2-40B4-BE49-F238E27FC236}">
                <a16:creationId xmlns:a16="http://schemas.microsoft.com/office/drawing/2014/main" id="{AABA2DBC-23AB-8B16-0CF9-1E1A2500423D}"/>
              </a:ext>
            </a:extLst>
          </p:cNvPr>
          <p:cNvSpPr txBox="1"/>
          <p:nvPr/>
        </p:nvSpPr>
        <p:spPr>
          <a:xfrm>
            <a:off x="924588" y="4094032"/>
            <a:ext cx="1085554" cy="461665"/>
          </a:xfrm>
          <a:prstGeom prst="rect">
            <a:avLst/>
          </a:prstGeom>
          <a:noFill/>
        </p:spPr>
        <p:txBody>
          <a:bodyPr wrap="none" rtlCol="0">
            <a:spAutoFit/>
          </a:bodyPr>
          <a:lstStyle/>
          <a:p>
            <a:r>
              <a:rPr lang="en-US" altLang="zh-CN" sz="2400" dirty="0"/>
              <a:t>User 1</a:t>
            </a:r>
            <a:endParaRPr lang="zh-CN" altLang="en-US" sz="2400" dirty="0"/>
          </a:p>
        </p:txBody>
      </p:sp>
      <p:sp>
        <p:nvSpPr>
          <p:cNvPr id="16" name="TextBox 15">
            <a:extLst>
              <a:ext uri="{FF2B5EF4-FFF2-40B4-BE49-F238E27FC236}">
                <a16:creationId xmlns:a16="http://schemas.microsoft.com/office/drawing/2014/main" id="{BF0AD6E1-76E3-9469-8F66-CF77851D2FFF}"/>
              </a:ext>
            </a:extLst>
          </p:cNvPr>
          <p:cNvSpPr txBox="1"/>
          <p:nvPr/>
        </p:nvSpPr>
        <p:spPr>
          <a:xfrm>
            <a:off x="4576892" y="2074345"/>
            <a:ext cx="1085554" cy="461665"/>
          </a:xfrm>
          <a:prstGeom prst="rect">
            <a:avLst/>
          </a:prstGeom>
          <a:noFill/>
        </p:spPr>
        <p:txBody>
          <a:bodyPr wrap="none" rtlCol="0">
            <a:spAutoFit/>
          </a:bodyPr>
          <a:lstStyle/>
          <a:p>
            <a:r>
              <a:rPr lang="en-US" altLang="zh-CN" sz="2400" dirty="0"/>
              <a:t>User 2</a:t>
            </a:r>
            <a:endParaRPr lang="zh-CN" altLang="en-US" sz="2400" dirty="0"/>
          </a:p>
        </p:txBody>
      </p:sp>
      <p:sp>
        <p:nvSpPr>
          <p:cNvPr id="17" name="TextBox 16">
            <a:extLst>
              <a:ext uri="{FF2B5EF4-FFF2-40B4-BE49-F238E27FC236}">
                <a16:creationId xmlns:a16="http://schemas.microsoft.com/office/drawing/2014/main" id="{CF7EA052-A010-9FF3-5C9C-BFF14ECA603E}"/>
              </a:ext>
            </a:extLst>
          </p:cNvPr>
          <p:cNvSpPr txBox="1"/>
          <p:nvPr/>
        </p:nvSpPr>
        <p:spPr>
          <a:xfrm>
            <a:off x="4534413" y="4433400"/>
            <a:ext cx="1085554" cy="461665"/>
          </a:xfrm>
          <a:prstGeom prst="rect">
            <a:avLst/>
          </a:prstGeom>
          <a:noFill/>
        </p:spPr>
        <p:txBody>
          <a:bodyPr wrap="none" rtlCol="0">
            <a:spAutoFit/>
          </a:bodyPr>
          <a:lstStyle/>
          <a:p>
            <a:r>
              <a:rPr lang="en-US" altLang="zh-CN" sz="2400" dirty="0"/>
              <a:t>User 3</a:t>
            </a:r>
            <a:endParaRPr lang="zh-CN" altLang="en-US" sz="2400" dirty="0"/>
          </a:p>
        </p:txBody>
      </p:sp>
      <p:sp>
        <p:nvSpPr>
          <p:cNvPr id="18" name="TextBox 17">
            <a:extLst>
              <a:ext uri="{FF2B5EF4-FFF2-40B4-BE49-F238E27FC236}">
                <a16:creationId xmlns:a16="http://schemas.microsoft.com/office/drawing/2014/main" id="{9284B8CA-B476-BD37-7078-A11094F55896}"/>
              </a:ext>
            </a:extLst>
          </p:cNvPr>
          <p:cNvSpPr txBox="1"/>
          <p:nvPr/>
        </p:nvSpPr>
        <p:spPr>
          <a:xfrm>
            <a:off x="6481045" y="4142648"/>
            <a:ext cx="1085554" cy="461665"/>
          </a:xfrm>
          <a:prstGeom prst="rect">
            <a:avLst/>
          </a:prstGeom>
          <a:noFill/>
        </p:spPr>
        <p:txBody>
          <a:bodyPr wrap="none" rtlCol="0">
            <a:spAutoFit/>
          </a:bodyPr>
          <a:lstStyle/>
          <a:p>
            <a:r>
              <a:rPr lang="en-US" altLang="zh-CN" sz="2400" dirty="0"/>
              <a:t>User 1</a:t>
            </a:r>
            <a:endParaRPr lang="zh-CN" altLang="en-US" sz="2400" dirty="0"/>
          </a:p>
        </p:txBody>
      </p:sp>
      <p:sp>
        <p:nvSpPr>
          <p:cNvPr id="19" name="TextBox 18">
            <a:extLst>
              <a:ext uri="{FF2B5EF4-FFF2-40B4-BE49-F238E27FC236}">
                <a16:creationId xmlns:a16="http://schemas.microsoft.com/office/drawing/2014/main" id="{D5E48ABD-AD9F-60D3-CC6E-71AF1E7E7B20}"/>
              </a:ext>
            </a:extLst>
          </p:cNvPr>
          <p:cNvSpPr txBox="1"/>
          <p:nvPr/>
        </p:nvSpPr>
        <p:spPr>
          <a:xfrm>
            <a:off x="9989078" y="1952051"/>
            <a:ext cx="1085554" cy="461665"/>
          </a:xfrm>
          <a:prstGeom prst="rect">
            <a:avLst/>
          </a:prstGeom>
          <a:noFill/>
        </p:spPr>
        <p:txBody>
          <a:bodyPr wrap="none" rtlCol="0">
            <a:spAutoFit/>
          </a:bodyPr>
          <a:lstStyle/>
          <a:p>
            <a:r>
              <a:rPr lang="en-US" altLang="zh-CN" sz="2400" dirty="0"/>
              <a:t>User 2</a:t>
            </a:r>
            <a:endParaRPr lang="zh-CN" altLang="en-US" sz="2400" dirty="0"/>
          </a:p>
        </p:txBody>
      </p:sp>
      <p:sp>
        <p:nvSpPr>
          <p:cNvPr id="20" name="TextBox 19">
            <a:extLst>
              <a:ext uri="{FF2B5EF4-FFF2-40B4-BE49-F238E27FC236}">
                <a16:creationId xmlns:a16="http://schemas.microsoft.com/office/drawing/2014/main" id="{B3C98012-9385-16FC-3E58-E4D300621A2B}"/>
              </a:ext>
            </a:extLst>
          </p:cNvPr>
          <p:cNvSpPr txBox="1"/>
          <p:nvPr/>
        </p:nvSpPr>
        <p:spPr>
          <a:xfrm>
            <a:off x="9995664" y="4433399"/>
            <a:ext cx="1085554" cy="461665"/>
          </a:xfrm>
          <a:prstGeom prst="rect">
            <a:avLst/>
          </a:prstGeom>
          <a:noFill/>
        </p:spPr>
        <p:txBody>
          <a:bodyPr wrap="none" rtlCol="0">
            <a:spAutoFit/>
          </a:bodyPr>
          <a:lstStyle/>
          <a:p>
            <a:r>
              <a:rPr lang="en-US" altLang="zh-CN" sz="2400" dirty="0"/>
              <a:t>User 3</a:t>
            </a:r>
            <a:endParaRPr lang="zh-CN" altLang="en-US" sz="2400" dirty="0"/>
          </a:p>
        </p:txBody>
      </p:sp>
    </p:spTree>
    <p:extLst>
      <p:ext uri="{BB962C8B-B14F-4D97-AF65-F5344CB8AC3E}">
        <p14:creationId xmlns:p14="http://schemas.microsoft.com/office/powerpoint/2010/main" val="371020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1"/>
                                        </p:tgtEl>
                                        <p:attrNameLst>
                                          <p:attrName>style.visibility</p:attrName>
                                        </p:attrNameLst>
                                      </p:cBhvr>
                                      <p:to>
                                        <p:strVal val="visible"/>
                                      </p:to>
                                    </p:set>
                                    <p:animEffect transition="in" filter="fade">
                                      <p:cBhvr>
                                        <p:cTn id="11" dur="500"/>
                                        <p:tgtEl>
                                          <p:spTgt spid="1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2"/>
                                        </p:tgtEl>
                                        <p:attrNameLst>
                                          <p:attrName>style.visibility</p:attrName>
                                        </p:attrNameLst>
                                      </p:cBhvr>
                                      <p:to>
                                        <p:strVal val="visible"/>
                                      </p:to>
                                    </p:set>
                                    <p:animEffect transition="in" filter="fade">
                                      <p:cBhvr>
                                        <p:cTn id="15" dur="500"/>
                                        <p:tgtEl>
                                          <p:spTgt spid="14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8"/>
                                        </p:tgtEl>
                                        <p:attrNameLst>
                                          <p:attrName>style.visibility</p:attrName>
                                        </p:attrNameLst>
                                      </p:cBhvr>
                                      <p:to>
                                        <p:strVal val="visible"/>
                                      </p:to>
                                    </p:set>
                                    <p:animEffect transition="in" filter="fade">
                                      <p:cBhvr>
                                        <p:cTn id="19" dur="500"/>
                                        <p:tgtEl>
                                          <p:spTgt spid="13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4"/>
                                        </p:tgtEl>
                                        <p:attrNameLst>
                                          <p:attrName>style.visibility</p:attrName>
                                        </p:attrNameLst>
                                      </p:cBhvr>
                                      <p:to>
                                        <p:strVal val="visible"/>
                                      </p:to>
                                    </p:set>
                                    <p:animEffect transition="in" filter="fade">
                                      <p:cBhvr>
                                        <p:cTn id="24" dur="500"/>
                                        <p:tgtEl>
                                          <p:spTgt spid="13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33"/>
                                        </p:tgtEl>
                                        <p:attrNameLst>
                                          <p:attrName>style.visibility</p:attrName>
                                        </p:attrNameLst>
                                      </p:cBhvr>
                                      <p:to>
                                        <p:strVal val="visible"/>
                                      </p:to>
                                    </p:set>
                                    <p:animEffect transition="in" filter="fade">
                                      <p:cBhvr>
                                        <p:cTn id="28" dur="500"/>
                                        <p:tgtEl>
                                          <p:spTgt spid="133"/>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41"/>
                                        </p:tgtEl>
                                        <p:attrNameLst>
                                          <p:attrName>style.visibility</p:attrName>
                                        </p:attrNameLst>
                                      </p:cBhvr>
                                      <p:to>
                                        <p:strVal val="visible"/>
                                      </p:to>
                                    </p:set>
                                    <p:animEffect transition="in" filter="fade">
                                      <p:cBhvr>
                                        <p:cTn id="32" dur="500"/>
                                        <p:tgtEl>
                                          <p:spTgt spid="141"/>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40"/>
                                        </p:tgtEl>
                                        <p:attrNameLst>
                                          <p:attrName>style.visibility</p:attrName>
                                        </p:attrNameLst>
                                      </p:cBhvr>
                                      <p:to>
                                        <p:strVal val="visible"/>
                                      </p:to>
                                    </p:set>
                                    <p:animEffect transition="in" filter="fade">
                                      <p:cBhvr>
                                        <p:cTn id="3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3" grpId="0"/>
      <p:bldP spid="133" grpId="0"/>
      <p:bldP spid="134" grpId="0"/>
      <p:bldP spid="138" grpId="0"/>
      <p:bldP spid="1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B7E8F-F401-71CD-E537-6DCA5B2FB72F}"/>
              </a:ext>
            </a:extLst>
          </p:cNvPr>
          <p:cNvSpPr>
            <a:spLocks noGrp="1"/>
          </p:cNvSpPr>
          <p:nvPr>
            <p:ph type="title"/>
          </p:nvPr>
        </p:nvSpPr>
        <p:spPr/>
        <p:txBody>
          <a:bodyPr/>
          <a:lstStyle/>
          <a:p>
            <a:r>
              <a:rPr lang="en-US" altLang="zh-CN" dirty="0"/>
              <a:t>How to reportion uplink and downlink bandwidth? </a:t>
            </a:r>
            <a:endParaRPr lang="zh-CN" altLang="en-US" dirty="0"/>
          </a:p>
        </p:txBody>
      </p:sp>
      <p:sp>
        <p:nvSpPr>
          <p:cNvPr id="3" name="Content Placeholder 2">
            <a:extLst>
              <a:ext uri="{FF2B5EF4-FFF2-40B4-BE49-F238E27FC236}">
                <a16:creationId xmlns:a16="http://schemas.microsoft.com/office/drawing/2014/main" id="{0272C8A5-4895-FC5A-BF84-A900A54092D1}"/>
              </a:ext>
            </a:extLst>
          </p:cNvPr>
          <p:cNvSpPr>
            <a:spLocks noGrp="1"/>
          </p:cNvSpPr>
          <p:nvPr>
            <p:ph idx="1"/>
          </p:nvPr>
        </p:nvSpPr>
        <p:spPr/>
        <p:txBody>
          <a:bodyPr/>
          <a:lstStyle/>
          <a:p>
            <a:r>
              <a:rPr lang="en-US" altLang="zh-CN" dirty="0"/>
              <a:t>Option 1: Modifying the MAC layer</a:t>
            </a:r>
          </a:p>
          <a:p>
            <a:pPr lvl="1"/>
            <a:r>
              <a:rPr lang="en-US" altLang="zh-CN" dirty="0"/>
              <a:t>Large cross-layer coordination overhead between the application layer and the link layer</a:t>
            </a:r>
          </a:p>
          <a:p>
            <a:pPr lvl="1"/>
            <a:r>
              <a:rPr lang="en-US" altLang="zh-CN" dirty="0"/>
              <a:t>Impractical to ask video streaming users to upgrade their wireless hardware </a:t>
            </a:r>
          </a:p>
          <a:p>
            <a:endParaRPr lang="en-US" altLang="zh-CN" sz="1400" dirty="0"/>
          </a:p>
          <a:p>
            <a:r>
              <a:rPr lang="en-US" altLang="zh-CN" dirty="0"/>
              <a:t>Option 2: Rate control (from the transport layer or application layer)</a:t>
            </a:r>
            <a:endParaRPr lang="zh-CN" altLang="en-US" i="1" dirty="0"/>
          </a:p>
        </p:txBody>
      </p:sp>
      <p:sp>
        <p:nvSpPr>
          <p:cNvPr id="4" name="Footer Placeholder 3">
            <a:extLst>
              <a:ext uri="{FF2B5EF4-FFF2-40B4-BE49-F238E27FC236}">
                <a16:creationId xmlns:a16="http://schemas.microsoft.com/office/drawing/2014/main" id="{86223DFA-251A-FCE2-3B1F-B18F0321E417}"/>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dirty="0"/>
          </a:p>
        </p:txBody>
      </p:sp>
      <p:sp>
        <p:nvSpPr>
          <p:cNvPr id="5" name="Slide Number Placeholder 4">
            <a:extLst>
              <a:ext uri="{FF2B5EF4-FFF2-40B4-BE49-F238E27FC236}">
                <a16:creationId xmlns:a16="http://schemas.microsoft.com/office/drawing/2014/main" id="{7B3A3C42-848D-C304-6B4D-A838C8436BEB}"/>
              </a:ext>
            </a:extLst>
          </p:cNvPr>
          <p:cNvSpPr>
            <a:spLocks noGrp="1"/>
          </p:cNvSpPr>
          <p:nvPr>
            <p:ph type="sldNum" sz="quarter" idx="12"/>
          </p:nvPr>
        </p:nvSpPr>
        <p:spPr/>
        <p:txBody>
          <a:bodyPr/>
          <a:lstStyle/>
          <a:p>
            <a:fld id="{78DCF842-C690-4C37-AFB3-3DE4BE37746A}" type="slidenum">
              <a:rPr lang="zh-CN" altLang="en-US" smtClean="0"/>
              <a:pPr/>
              <a:t>6</a:t>
            </a:fld>
            <a:endParaRPr lang="zh-CN" altLang="en-US" dirty="0"/>
          </a:p>
        </p:txBody>
      </p:sp>
      <p:sp>
        <p:nvSpPr>
          <p:cNvPr id="6" name="Rectangle 5">
            <a:extLst>
              <a:ext uri="{FF2B5EF4-FFF2-40B4-BE49-F238E27FC236}">
                <a16:creationId xmlns:a16="http://schemas.microsoft.com/office/drawing/2014/main" id="{796B1DE6-9E67-75FE-A46A-58736158102E}"/>
              </a:ext>
            </a:extLst>
          </p:cNvPr>
          <p:cNvSpPr/>
          <p:nvPr/>
        </p:nvSpPr>
        <p:spPr>
          <a:xfrm>
            <a:off x="4890391" y="4801305"/>
            <a:ext cx="3792195" cy="1378213"/>
          </a:xfrm>
          <a:prstGeom prst="rect">
            <a:avLst/>
          </a:prstGeom>
          <a:solidFill>
            <a:srgbClr val="CDB7D5"/>
          </a:solidFill>
          <a:ln w="22225">
            <a:solidFill>
              <a:srgbClr val="580C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latin typeface="Helvetica Neue" panose="02000503000000020004" pitchFamily="2" charset="0"/>
                <a:ea typeface="+mj-ea"/>
              </a:rPr>
              <a:t>Wireless LAN available bandwidth</a:t>
            </a:r>
            <a:endParaRPr lang="zh-CN" altLang="en-US" sz="2400" dirty="0">
              <a:solidFill>
                <a:schemeClr val="tx1"/>
              </a:solidFill>
              <a:latin typeface="Helvetica Neue" panose="02000503000000020004" pitchFamily="2" charset="0"/>
              <a:ea typeface="+mj-ea"/>
            </a:endParaRPr>
          </a:p>
        </p:txBody>
      </p:sp>
      <p:grpSp>
        <p:nvGrpSpPr>
          <p:cNvPr id="16" name="Group 15">
            <a:extLst>
              <a:ext uri="{FF2B5EF4-FFF2-40B4-BE49-F238E27FC236}">
                <a16:creationId xmlns:a16="http://schemas.microsoft.com/office/drawing/2014/main" id="{C68B04EB-1ACE-F97F-E805-69DDE0B7BC80}"/>
              </a:ext>
            </a:extLst>
          </p:cNvPr>
          <p:cNvGrpSpPr/>
          <p:nvPr/>
        </p:nvGrpSpPr>
        <p:grpSpPr>
          <a:xfrm>
            <a:off x="2880754" y="4761986"/>
            <a:ext cx="1869809" cy="461665"/>
            <a:chOff x="3204859" y="4731703"/>
            <a:chExt cx="1869809" cy="461665"/>
          </a:xfrm>
        </p:grpSpPr>
        <p:cxnSp>
          <p:nvCxnSpPr>
            <p:cNvPr id="7" name="Straight Arrow Connector 6">
              <a:extLst>
                <a:ext uri="{FF2B5EF4-FFF2-40B4-BE49-F238E27FC236}">
                  <a16:creationId xmlns:a16="http://schemas.microsoft.com/office/drawing/2014/main" id="{C245FA0B-A737-C316-654F-9BF5A5D1718F}"/>
                </a:ext>
              </a:extLst>
            </p:cNvPr>
            <p:cNvCxnSpPr/>
            <p:nvPr/>
          </p:nvCxnSpPr>
          <p:spPr>
            <a:xfrm>
              <a:off x="4594211" y="4993016"/>
              <a:ext cx="480457" cy="0"/>
            </a:xfrm>
            <a:prstGeom prst="straightConnector1">
              <a:avLst/>
            </a:prstGeom>
            <a:ln w="12700">
              <a:solidFill>
                <a:srgbClr val="580C6E"/>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E3D2C79-CD82-A7A2-0D15-EEE2200020C4}"/>
                </a:ext>
              </a:extLst>
            </p:cNvPr>
            <p:cNvSpPr txBox="1"/>
            <p:nvPr/>
          </p:nvSpPr>
          <p:spPr>
            <a:xfrm>
              <a:off x="3204859" y="4731703"/>
              <a:ext cx="1656586" cy="461665"/>
            </a:xfrm>
            <a:prstGeom prst="rect">
              <a:avLst/>
            </a:prstGeom>
            <a:noFill/>
          </p:spPr>
          <p:txBody>
            <a:bodyPr wrap="square" rtlCol="0">
              <a:spAutoFit/>
            </a:bodyPr>
            <a:lstStyle/>
            <a:p>
              <a:pPr algn="ctr"/>
              <a:r>
                <a:rPr lang="en-US" altLang="zh-CN" sz="2400" dirty="0">
                  <a:latin typeface="Helvetica Neue" panose="02000503000000020004" pitchFamily="2" charset="0"/>
                  <a:ea typeface="Linux Libertine" panose="02000503000000000000" pitchFamily="2" charset="0"/>
                  <a:cs typeface="Linux Libertine" panose="02000503000000000000" pitchFamily="2" charset="0"/>
                </a:rPr>
                <a:t>uplink</a:t>
              </a:r>
              <a:endParaRPr lang="zh-CN" altLang="en-US" sz="2400" dirty="0">
                <a:latin typeface="Helvetica Neue" panose="02000503000000020004" pitchFamily="2" charset="0"/>
                <a:ea typeface="黑体" panose="02010609060101010101" pitchFamily="49" charset="-122"/>
                <a:cs typeface="Linux Libertine" panose="02000503000000000000" pitchFamily="2" charset="0"/>
              </a:endParaRPr>
            </a:p>
          </p:txBody>
        </p:sp>
      </p:grpSp>
      <p:sp>
        <p:nvSpPr>
          <p:cNvPr id="9" name="Rectangle 8">
            <a:extLst>
              <a:ext uri="{FF2B5EF4-FFF2-40B4-BE49-F238E27FC236}">
                <a16:creationId xmlns:a16="http://schemas.microsoft.com/office/drawing/2014/main" id="{A17B2742-FDCF-6608-1C12-E16A4B9D3A4F}"/>
              </a:ext>
            </a:extLst>
          </p:cNvPr>
          <p:cNvSpPr/>
          <p:nvPr/>
        </p:nvSpPr>
        <p:spPr>
          <a:xfrm>
            <a:off x="4899286" y="4809087"/>
            <a:ext cx="3775365" cy="698997"/>
          </a:xfrm>
          <a:prstGeom prst="rect">
            <a:avLst/>
          </a:prstGeom>
          <a:solidFill>
            <a:srgbClr val="65227C">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Group 16">
            <a:extLst>
              <a:ext uri="{FF2B5EF4-FFF2-40B4-BE49-F238E27FC236}">
                <a16:creationId xmlns:a16="http://schemas.microsoft.com/office/drawing/2014/main" id="{EA343310-D43B-1E37-EAA9-E61E583ED267}"/>
              </a:ext>
            </a:extLst>
          </p:cNvPr>
          <p:cNvGrpSpPr/>
          <p:nvPr/>
        </p:nvGrpSpPr>
        <p:grpSpPr>
          <a:xfrm>
            <a:off x="8827245" y="5654735"/>
            <a:ext cx="2205246" cy="461665"/>
            <a:chOff x="9151350" y="5624452"/>
            <a:chExt cx="2205246" cy="461665"/>
          </a:xfrm>
        </p:grpSpPr>
        <p:cxnSp>
          <p:nvCxnSpPr>
            <p:cNvPr id="10" name="Straight Arrow Connector 9">
              <a:extLst>
                <a:ext uri="{FF2B5EF4-FFF2-40B4-BE49-F238E27FC236}">
                  <a16:creationId xmlns:a16="http://schemas.microsoft.com/office/drawing/2014/main" id="{42331CB6-4D81-1F05-C841-0111D8DD8610}"/>
                </a:ext>
              </a:extLst>
            </p:cNvPr>
            <p:cNvCxnSpPr>
              <a:cxnSpLocks/>
            </p:cNvCxnSpPr>
            <p:nvPr/>
          </p:nvCxnSpPr>
          <p:spPr>
            <a:xfrm flipH="1">
              <a:off x="9151350" y="5855285"/>
              <a:ext cx="460329" cy="0"/>
            </a:xfrm>
            <a:prstGeom prst="straightConnector1">
              <a:avLst/>
            </a:prstGeom>
            <a:ln w="12700">
              <a:solidFill>
                <a:srgbClr val="580C6E"/>
              </a:solidFill>
              <a:tailEnd type="triangle" w="med"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719654C-F49E-E815-2DB6-77F8D07D2A39}"/>
                </a:ext>
              </a:extLst>
            </p:cNvPr>
            <p:cNvSpPr txBox="1"/>
            <p:nvPr/>
          </p:nvSpPr>
          <p:spPr>
            <a:xfrm>
              <a:off x="9456930" y="5624452"/>
              <a:ext cx="1899666" cy="461665"/>
            </a:xfrm>
            <a:prstGeom prst="rect">
              <a:avLst/>
            </a:prstGeom>
            <a:noFill/>
          </p:spPr>
          <p:txBody>
            <a:bodyPr wrap="square" rtlCol="0">
              <a:spAutoFit/>
            </a:bodyPr>
            <a:lstStyle/>
            <a:p>
              <a:pPr algn="ctr"/>
              <a:r>
                <a:rPr lang="en-US" altLang="zh-CN" sz="2400" dirty="0">
                  <a:ea typeface="Linux Libertine" panose="02000503000000000000" pitchFamily="2" charset="0"/>
                  <a:cs typeface="Linux Libertine" panose="02000503000000000000" pitchFamily="2" charset="0"/>
                </a:rPr>
                <a:t>downlink</a:t>
              </a:r>
              <a:endParaRPr lang="zh-CN" altLang="en-US" sz="2400" dirty="0">
                <a:ea typeface="黑体" panose="02010609060101010101" pitchFamily="49" charset="-122"/>
                <a:cs typeface="Linux Libertine" panose="02000503000000000000" pitchFamily="2" charset="0"/>
              </a:endParaRPr>
            </a:p>
          </p:txBody>
        </p:sp>
      </p:grpSp>
      <p:sp>
        <p:nvSpPr>
          <p:cNvPr id="12" name="Rectangle 11">
            <a:extLst>
              <a:ext uri="{FF2B5EF4-FFF2-40B4-BE49-F238E27FC236}">
                <a16:creationId xmlns:a16="http://schemas.microsoft.com/office/drawing/2014/main" id="{0CEF4FFB-367E-9366-728A-91E9C97E2154}"/>
              </a:ext>
            </a:extLst>
          </p:cNvPr>
          <p:cNvSpPr/>
          <p:nvPr/>
        </p:nvSpPr>
        <p:spPr>
          <a:xfrm rot="10800000">
            <a:off x="4905382" y="5514331"/>
            <a:ext cx="3771234" cy="665187"/>
          </a:xfrm>
          <a:prstGeom prst="rect">
            <a:avLst/>
          </a:prstGeom>
          <a:solidFill>
            <a:srgbClr val="C5D1EB">
              <a:alpha val="8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TextBox 12">
            <a:extLst>
              <a:ext uri="{FF2B5EF4-FFF2-40B4-BE49-F238E27FC236}">
                <a16:creationId xmlns:a16="http://schemas.microsoft.com/office/drawing/2014/main" id="{C8139239-A645-A2B2-2E1D-00F2418FCC90}"/>
              </a:ext>
            </a:extLst>
          </p:cNvPr>
          <p:cNvSpPr txBox="1"/>
          <p:nvPr/>
        </p:nvSpPr>
        <p:spPr>
          <a:xfrm>
            <a:off x="9256992" y="4935062"/>
            <a:ext cx="2610903" cy="830997"/>
          </a:xfrm>
          <a:prstGeom prst="rect">
            <a:avLst/>
          </a:prstGeom>
          <a:noFill/>
        </p:spPr>
        <p:txBody>
          <a:bodyPr wrap="square" rtlCol="0">
            <a:spAutoFit/>
          </a:bodyPr>
          <a:lstStyle/>
          <a:p>
            <a:r>
              <a:rPr lang="en-US" altLang="zh-CN" sz="2400" dirty="0">
                <a:solidFill>
                  <a:schemeClr val="accent5"/>
                </a:solidFill>
              </a:rPr>
              <a:t>Actively reduce flow bitrate </a:t>
            </a:r>
            <a:endParaRPr lang="zh-CN" altLang="en-US" sz="2400" dirty="0">
              <a:solidFill>
                <a:schemeClr val="accent5"/>
              </a:solidFill>
            </a:endParaRPr>
          </a:p>
        </p:txBody>
      </p:sp>
      <p:sp>
        <p:nvSpPr>
          <p:cNvPr id="14" name="TextBox 13">
            <a:extLst>
              <a:ext uri="{FF2B5EF4-FFF2-40B4-BE49-F238E27FC236}">
                <a16:creationId xmlns:a16="http://schemas.microsoft.com/office/drawing/2014/main" id="{0A3F3B4E-4D46-1762-0D1D-8712E7A705B5}"/>
              </a:ext>
            </a:extLst>
          </p:cNvPr>
          <p:cNvSpPr txBox="1"/>
          <p:nvPr/>
        </p:nvSpPr>
        <p:spPr>
          <a:xfrm>
            <a:off x="1947041" y="5253168"/>
            <a:ext cx="2493111" cy="830997"/>
          </a:xfrm>
          <a:prstGeom prst="rect">
            <a:avLst/>
          </a:prstGeom>
          <a:noFill/>
        </p:spPr>
        <p:txBody>
          <a:bodyPr wrap="square" rtlCol="0">
            <a:spAutoFit/>
          </a:bodyPr>
          <a:lstStyle/>
          <a:p>
            <a:r>
              <a:rPr lang="en-US" altLang="zh-CN" sz="2400" dirty="0">
                <a:solidFill>
                  <a:srgbClr val="813DAA"/>
                </a:solidFill>
              </a:rPr>
              <a:t>Able to grab more bandwidth</a:t>
            </a:r>
            <a:endParaRPr lang="zh-CN" altLang="en-US" sz="2400" dirty="0">
              <a:solidFill>
                <a:srgbClr val="813DAA"/>
              </a:solidFill>
            </a:endParaRPr>
          </a:p>
        </p:txBody>
      </p:sp>
      <p:sp>
        <p:nvSpPr>
          <p:cNvPr id="15" name="TextBox 14">
            <a:extLst>
              <a:ext uri="{FF2B5EF4-FFF2-40B4-BE49-F238E27FC236}">
                <a16:creationId xmlns:a16="http://schemas.microsoft.com/office/drawing/2014/main" id="{2994E3DC-0530-0C31-EE9B-3CFB0DFBA39D}"/>
              </a:ext>
            </a:extLst>
          </p:cNvPr>
          <p:cNvSpPr txBox="1"/>
          <p:nvPr/>
        </p:nvSpPr>
        <p:spPr>
          <a:xfrm>
            <a:off x="857750" y="4666637"/>
            <a:ext cx="1603385" cy="461665"/>
          </a:xfrm>
          <a:prstGeom prst="rect">
            <a:avLst/>
          </a:prstGeom>
          <a:noFill/>
        </p:spPr>
        <p:txBody>
          <a:bodyPr wrap="square" rtlCol="0">
            <a:spAutoFit/>
          </a:bodyPr>
          <a:lstStyle/>
          <a:p>
            <a:r>
              <a:rPr lang="en-US" altLang="zh-CN" sz="2400" dirty="0"/>
              <a:t>Feasibility:</a:t>
            </a:r>
            <a:endParaRPr lang="zh-CN" altLang="en-US" sz="2400" dirty="0"/>
          </a:p>
        </p:txBody>
      </p:sp>
      <p:sp>
        <p:nvSpPr>
          <p:cNvPr id="18" name="TextBox 17">
            <a:extLst>
              <a:ext uri="{FF2B5EF4-FFF2-40B4-BE49-F238E27FC236}">
                <a16:creationId xmlns:a16="http://schemas.microsoft.com/office/drawing/2014/main" id="{2595AFE9-795F-476B-AC0F-C330D78B2E8E}"/>
              </a:ext>
            </a:extLst>
          </p:cNvPr>
          <p:cNvSpPr txBox="1"/>
          <p:nvPr/>
        </p:nvSpPr>
        <p:spPr>
          <a:xfrm>
            <a:off x="7020560" y="1481586"/>
            <a:ext cx="975845" cy="461665"/>
          </a:xfrm>
          <a:prstGeom prst="rect">
            <a:avLst/>
          </a:prstGeom>
          <a:noFill/>
        </p:spPr>
        <p:txBody>
          <a:bodyPr wrap="none" rtlCol="0">
            <a:spAutoFit/>
          </a:bodyPr>
          <a:lstStyle/>
          <a:p>
            <a:r>
              <a:rPr lang="en-US" altLang="zh-CN" sz="2400" b="1" dirty="0">
                <a:solidFill>
                  <a:srgbClr val="FF0000"/>
                </a:solidFill>
              </a:rPr>
              <a:t>Hard.</a:t>
            </a:r>
            <a:endParaRPr lang="zh-CN" altLang="en-US" sz="2400" b="1" dirty="0">
              <a:solidFill>
                <a:srgbClr val="FF0000"/>
              </a:solidFill>
            </a:endParaRPr>
          </a:p>
        </p:txBody>
      </p:sp>
      <p:sp>
        <p:nvSpPr>
          <p:cNvPr id="19" name="TextBox 18">
            <a:extLst>
              <a:ext uri="{FF2B5EF4-FFF2-40B4-BE49-F238E27FC236}">
                <a16:creationId xmlns:a16="http://schemas.microsoft.com/office/drawing/2014/main" id="{793E6167-386F-E472-BB27-C0BC2C5C6A20}"/>
              </a:ext>
            </a:extLst>
          </p:cNvPr>
          <p:cNvSpPr txBox="1"/>
          <p:nvPr/>
        </p:nvSpPr>
        <p:spPr>
          <a:xfrm>
            <a:off x="2143760" y="4186471"/>
            <a:ext cx="1494320" cy="461665"/>
          </a:xfrm>
          <a:prstGeom prst="rect">
            <a:avLst/>
          </a:prstGeom>
          <a:noFill/>
        </p:spPr>
        <p:txBody>
          <a:bodyPr wrap="none" rtlCol="0">
            <a:spAutoFit/>
          </a:bodyPr>
          <a:lstStyle/>
          <a:p>
            <a:r>
              <a:rPr lang="en-US" altLang="zh-CN" sz="2400" b="1" dirty="0">
                <a:solidFill>
                  <a:schemeClr val="accent6"/>
                </a:solidFill>
              </a:rPr>
              <a:t>Feasible.</a:t>
            </a:r>
            <a:endParaRPr lang="zh-CN" altLang="en-US" sz="2400" b="1" dirty="0">
              <a:solidFill>
                <a:schemeClr val="accent6"/>
              </a:solidFill>
            </a:endParaRPr>
          </a:p>
        </p:txBody>
      </p:sp>
    </p:spTree>
    <p:extLst>
      <p:ext uri="{BB962C8B-B14F-4D97-AF65-F5344CB8AC3E}">
        <p14:creationId xmlns:p14="http://schemas.microsoft.com/office/powerpoint/2010/main" val="202435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par>
                          <p:cTn id="38" fill="hold">
                            <p:stCondLst>
                              <p:cond delay="500"/>
                            </p:stCondLst>
                            <p:childTnLst>
                              <p:par>
                                <p:cTn id="39" presetID="22" presetClass="entr" presetSubtype="8" fill="hold" nodeType="afterEffect">
                                  <p:stCondLst>
                                    <p:cond delay="50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1500"/>
                            </p:stCondLst>
                            <p:childTnLst>
                              <p:par>
                                <p:cTn id="43" presetID="22" presetClass="entr" presetSubtype="8" fill="hold" grpId="2"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childTnLst>
                          </p:cTn>
                        </p:par>
                        <p:par>
                          <p:cTn id="46" fill="hold">
                            <p:stCondLst>
                              <p:cond delay="2000"/>
                            </p:stCondLst>
                            <p:childTnLst>
                              <p:par>
                                <p:cTn id="47" presetID="22" presetClass="entr" presetSubtype="2"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right)">
                                      <p:cBhvr>
                                        <p:cTn id="49" dur="500"/>
                                        <p:tgtEl>
                                          <p:spTgt spid="17"/>
                                        </p:tgtEl>
                                      </p:cBhvr>
                                    </p:animEffect>
                                  </p:childTnLst>
                                </p:cTn>
                              </p:par>
                            </p:childTnLst>
                          </p:cTn>
                        </p:par>
                        <p:par>
                          <p:cTn id="50" fill="hold">
                            <p:stCondLst>
                              <p:cond delay="2500"/>
                            </p:stCondLst>
                            <p:childTnLst>
                              <p:par>
                                <p:cTn id="51" presetID="22" presetClass="entr" presetSubtype="2" fill="hold" grpId="2"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righ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mph" presetSubtype="0" fill="hold" grpId="0" nodeType="clickEffect">
                                  <p:stCondLst>
                                    <p:cond delay="0"/>
                                  </p:stCondLst>
                                  <p:childTnLst>
                                    <p:animScale>
                                      <p:cBhvr>
                                        <p:cTn id="57" dur="2000" fill="hold"/>
                                        <p:tgtEl>
                                          <p:spTgt spid="12"/>
                                        </p:tgtEl>
                                      </p:cBhvr>
                                      <p:by x="100000" y="70000"/>
                                    </p:animScale>
                                  </p:childTnLst>
                                </p:cTn>
                              </p:par>
                              <p:par>
                                <p:cTn id="58" presetID="42" presetClass="path" presetSubtype="0" accel="50000" decel="50000" fill="hold" grpId="1" nodeType="withEffect">
                                  <p:stCondLst>
                                    <p:cond delay="0"/>
                                  </p:stCondLst>
                                  <p:childTnLst>
                                    <p:animMotion origin="layout" path="M -1.25E-6 3.7037E-6 L -1.25E-6 0.01597 " pathEditMode="relative" rAng="0" ptsTypes="AA">
                                      <p:cBhvr>
                                        <p:cTn id="59" dur="2000" fill="hold"/>
                                        <p:tgtEl>
                                          <p:spTgt spid="12"/>
                                        </p:tgtEl>
                                        <p:attrNameLst>
                                          <p:attrName>ppt_x</p:attrName>
                                          <p:attrName>ppt_y</p:attrName>
                                        </p:attrNameLst>
                                      </p:cBhvr>
                                      <p:rCtr x="0" y="787"/>
                                    </p:animMotion>
                                  </p:childTnLst>
                                </p:cTn>
                              </p:par>
                            </p:childTnLst>
                          </p:cTn>
                        </p:par>
                        <p:par>
                          <p:cTn id="60" fill="hold">
                            <p:stCondLst>
                              <p:cond delay="2000"/>
                            </p:stCondLst>
                            <p:childTnLst>
                              <p:par>
                                <p:cTn id="61" presetID="22" presetClass="entr" presetSubtype="1"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up)">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mph" presetSubtype="0" fill="hold" grpId="0" nodeType="clickEffect">
                                  <p:stCondLst>
                                    <p:cond delay="0"/>
                                  </p:stCondLst>
                                  <p:childTnLst>
                                    <p:animScale>
                                      <p:cBhvr>
                                        <p:cTn id="67" dur="2000" fill="hold"/>
                                        <p:tgtEl>
                                          <p:spTgt spid="9"/>
                                        </p:tgtEl>
                                      </p:cBhvr>
                                      <p:by x="100000" y="130000"/>
                                    </p:animScale>
                                  </p:childTnLst>
                                </p:cTn>
                              </p:par>
                              <p:par>
                                <p:cTn id="68" presetID="42" presetClass="path" presetSubtype="0" accel="50000" decel="50000" fill="hold" grpId="1" nodeType="withEffect">
                                  <p:stCondLst>
                                    <p:cond delay="0"/>
                                  </p:stCondLst>
                                  <p:childTnLst>
                                    <p:animMotion origin="layout" path="M -6.25E-7 -3.33333E-6 L -6.25E-7 0.01505 " pathEditMode="relative" rAng="0" ptsTypes="AA">
                                      <p:cBhvr>
                                        <p:cTn id="69" dur="2000" fill="hold"/>
                                        <p:tgtEl>
                                          <p:spTgt spid="9"/>
                                        </p:tgtEl>
                                        <p:attrNameLst>
                                          <p:attrName>ppt_x</p:attrName>
                                          <p:attrName>ppt_y</p:attrName>
                                        </p:attrNameLst>
                                      </p:cBhvr>
                                      <p:rCtr x="0" y="741"/>
                                    </p:animMotion>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9" grpId="1" animBg="1"/>
      <p:bldP spid="9" grpId="2" animBg="1"/>
      <p:bldP spid="12" grpId="0" animBg="1"/>
      <p:bldP spid="12" grpId="1" animBg="1"/>
      <p:bldP spid="12" grpId="2" animBg="1"/>
      <p:bldP spid="13" grpId="0"/>
      <p:bldP spid="14" grpId="0"/>
      <p:bldP spid="15"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282-A06E-FEC0-4ACC-80B4F2124A77}"/>
              </a:ext>
            </a:extLst>
          </p:cNvPr>
          <p:cNvSpPr>
            <a:spLocks noGrp="1"/>
          </p:cNvSpPr>
          <p:nvPr>
            <p:ph type="title"/>
          </p:nvPr>
        </p:nvSpPr>
        <p:spPr/>
        <p:txBody>
          <a:bodyPr/>
          <a:lstStyle/>
          <a:p>
            <a:r>
              <a:rPr lang="en-US" altLang="zh-CN" dirty="0"/>
              <a:t>Existing rate control are unidirectional</a:t>
            </a:r>
            <a:endParaRPr lang="zh-CN" altLang="en-US" dirty="0"/>
          </a:p>
        </p:txBody>
      </p:sp>
      <p:sp>
        <p:nvSpPr>
          <p:cNvPr id="4" name="Footer Placeholder 3">
            <a:extLst>
              <a:ext uri="{FF2B5EF4-FFF2-40B4-BE49-F238E27FC236}">
                <a16:creationId xmlns:a16="http://schemas.microsoft.com/office/drawing/2014/main" id="{D024E767-F0A3-F4F0-35C4-ED4EEB49EEAA}"/>
              </a:ext>
            </a:extLst>
          </p:cNvPr>
          <p:cNvSpPr>
            <a:spLocks noGrp="1"/>
          </p:cNvSpPr>
          <p:nvPr>
            <p:ph type="ftr" sz="quarter" idx="11"/>
          </p:nvPr>
        </p:nvSpPr>
        <p:spPr/>
        <p:txBody>
          <a:bodyPr/>
          <a:lstStyle/>
          <a:p>
            <a:r>
              <a:rPr lang="en-US" altLang="zh-CN" dirty="0"/>
              <a:t>Bidirectional Bandwidth Coordination under Half-Duplex Bottlenecks for Video Streaming</a:t>
            </a:r>
            <a:endParaRPr lang="zh-CN" altLang="en-US" dirty="0"/>
          </a:p>
        </p:txBody>
      </p:sp>
      <p:sp>
        <p:nvSpPr>
          <p:cNvPr id="5" name="Slide Number Placeholder 4">
            <a:extLst>
              <a:ext uri="{FF2B5EF4-FFF2-40B4-BE49-F238E27FC236}">
                <a16:creationId xmlns:a16="http://schemas.microsoft.com/office/drawing/2014/main" id="{7DBF42F6-134C-7216-E48C-DC515F3DE6F4}"/>
              </a:ext>
            </a:extLst>
          </p:cNvPr>
          <p:cNvSpPr>
            <a:spLocks noGrp="1"/>
          </p:cNvSpPr>
          <p:nvPr>
            <p:ph type="sldNum" sz="quarter" idx="12"/>
          </p:nvPr>
        </p:nvSpPr>
        <p:spPr/>
        <p:txBody>
          <a:bodyPr/>
          <a:lstStyle/>
          <a:p>
            <a:fld id="{78DCF842-C690-4C37-AFB3-3DE4BE37746A}" type="slidenum">
              <a:rPr lang="zh-CN" altLang="en-US" smtClean="0"/>
              <a:pPr/>
              <a:t>7</a:t>
            </a:fld>
            <a:endParaRPr lang="zh-CN" altLang="en-US" dirty="0"/>
          </a:p>
        </p:txBody>
      </p:sp>
      <p:graphicFrame>
        <p:nvGraphicFramePr>
          <p:cNvPr id="6" name="表格 12">
            <a:extLst>
              <a:ext uri="{FF2B5EF4-FFF2-40B4-BE49-F238E27FC236}">
                <a16:creationId xmlns:a16="http://schemas.microsoft.com/office/drawing/2014/main" id="{09BF18F7-64B6-B288-EC9E-0D367B5336BE}"/>
              </a:ext>
            </a:extLst>
          </p:cNvPr>
          <p:cNvGraphicFramePr>
            <a:graphicFrameLocks noGrp="1"/>
          </p:cNvGraphicFramePr>
          <p:nvPr>
            <p:extLst>
              <p:ext uri="{D42A27DB-BD31-4B8C-83A1-F6EECF244321}">
                <p14:modId xmlns:p14="http://schemas.microsoft.com/office/powerpoint/2010/main" val="2282514457"/>
              </p:ext>
            </p:extLst>
          </p:nvPr>
        </p:nvGraphicFramePr>
        <p:xfrm>
          <a:off x="503679" y="1906558"/>
          <a:ext cx="5579875" cy="4267200"/>
        </p:xfrm>
        <a:graphic>
          <a:graphicData uri="http://schemas.openxmlformats.org/drawingml/2006/table">
            <a:tbl>
              <a:tblPr firstRow="1" bandRow="1">
                <a:tableStyleId>{3B4B98B0-60AC-42C2-AFA5-B58CD77FA1E5}</a:tableStyleId>
              </a:tblPr>
              <a:tblGrid>
                <a:gridCol w="2192863">
                  <a:extLst>
                    <a:ext uri="{9D8B030D-6E8A-4147-A177-3AD203B41FA5}">
                      <a16:colId xmlns:a16="http://schemas.microsoft.com/office/drawing/2014/main" val="2366674743"/>
                    </a:ext>
                  </a:extLst>
                </a:gridCol>
                <a:gridCol w="3387012">
                  <a:extLst>
                    <a:ext uri="{9D8B030D-6E8A-4147-A177-3AD203B41FA5}">
                      <a16:colId xmlns:a16="http://schemas.microsoft.com/office/drawing/2014/main" val="769373742"/>
                    </a:ext>
                  </a:extLst>
                </a:gridCol>
              </a:tblGrid>
              <a:tr h="370840">
                <a:tc>
                  <a:txBody>
                    <a:bodyPr/>
                    <a:lstStyle/>
                    <a:p>
                      <a:r>
                        <a:rPr lang="en-US" altLang="zh-CN" sz="2000" dirty="0">
                          <a:latin typeface="Helvetica Neue" panose="02000503000000020004" pitchFamily="2" charset="0"/>
                          <a:ea typeface="SimHei" panose="02010609060101010101" pitchFamily="49" charset="-122"/>
                          <a:cs typeface="Linux Libertine" panose="02000503000000000000" pitchFamily="2" charset="0"/>
                        </a:rPr>
                        <a:t>Category</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T w="12700" cap="flat" cmpd="sng" algn="ctr">
                      <a:solidFill>
                        <a:srgbClr val="580C6E"/>
                      </a:solidFill>
                      <a:prstDash val="solid"/>
                      <a:round/>
                      <a:headEnd type="none" w="med" len="med"/>
                      <a:tailEnd type="none" w="med" len="med"/>
                    </a:lnT>
                    <a:lnB w="12700" cap="flat" cmpd="sng" algn="ctr">
                      <a:solidFill>
                        <a:srgbClr val="580C6E"/>
                      </a:solidFill>
                      <a:prstDash val="solid"/>
                      <a:round/>
                      <a:headEnd type="none" w="med" len="med"/>
                      <a:tailEnd type="none" w="med" len="med"/>
                    </a:lnB>
                  </a:tcPr>
                </a:tc>
                <a:tc>
                  <a:txBody>
                    <a:bodyPr/>
                    <a:lstStyle/>
                    <a:p>
                      <a:r>
                        <a:rPr lang="en-US" altLang="zh-CN" sz="2000" dirty="0">
                          <a:latin typeface="Helvetica Neue" panose="02000503000000020004" pitchFamily="2" charset="0"/>
                          <a:ea typeface="SimHei" panose="02010609060101010101" pitchFamily="49" charset="-122"/>
                          <a:cs typeface="Linux Libertine" panose="02000503000000000000" pitchFamily="2" charset="0"/>
                        </a:rPr>
                        <a:t>Work</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T w="12700" cap="flat" cmpd="sng" algn="ctr">
                      <a:solidFill>
                        <a:srgbClr val="580C6E"/>
                      </a:solidFill>
                      <a:prstDash val="solid"/>
                      <a:round/>
                      <a:headEnd type="none" w="med" len="med"/>
                      <a:tailEnd type="none" w="med" len="med"/>
                    </a:lnT>
                    <a:lnB w="12700" cap="flat" cmpd="sng" algn="ctr">
                      <a:solidFill>
                        <a:srgbClr val="580C6E"/>
                      </a:solidFill>
                      <a:prstDash val="solid"/>
                      <a:round/>
                      <a:headEnd type="none" w="med" len="med"/>
                      <a:tailEnd type="none" w="med" len="med"/>
                    </a:lnB>
                  </a:tcPr>
                </a:tc>
                <a:extLst>
                  <a:ext uri="{0D108BD9-81ED-4DB2-BD59-A6C34878D82A}">
                    <a16:rowId xmlns:a16="http://schemas.microsoft.com/office/drawing/2014/main" val="816758092"/>
                  </a:ext>
                </a:extLst>
              </a:tr>
              <a:tr h="370840">
                <a:tc>
                  <a:txBody>
                    <a:bodyPr/>
                    <a:lstStyle/>
                    <a:p>
                      <a:r>
                        <a:rPr lang="en-US" altLang="zh-CN" sz="2000" dirty="0">
                          <a:latin typeface="Helvetica Neue" panose="02000503000000020004" pitchFamily="2" charset="0"/>
                          <a:ea typeface="SimHei" panose="02010609060101010101" pitchFamily="49" charset="-122"/>
                          <a:cs typeface="Linux Libertine" panose="02000503000000000000" pitchFamily="2" charset="0"/>
                        </a:rPr>
                        <a:t>ABR algorithms</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L>
                      <a:noFill/>
                    </a:lnL>
                    <a:lnR>
                      <a:noFill/>
                    </a:lnR>
                    <a:lnT w="12700" cap="flat" cmpd="sng" algn="ctr">
                      <a:solidFill>
                        <a:srgbClr val="580C6E"/>
                      </a:solidFill>
                      <a:prstDash val="solid"/>
                      <a:round/>
                      <a:headEnd type="none" w="med" len="med"/>
                      <a:tailEnd type="none" w="med" len="med"/>
                    </a:lnT>
                    <a:lnB>
                      <a:noFill/>
                    </a:lnB>
                    <a:lnTlToBr w="12700" cmpd="sng">
                      <a:noFill/>
                      <a:prstDash val="solid"/>
                    </a:lnTlToBr>
                    <a:lnBlToTr w="12700" cmpd="sng">
                      <a:noFill/>
                      <a:prstDash val="solid"/>
                    </a:lnBlToTr>
                    <a:solidFill>
                      <a:srgbClr val="CDB7D5">
                        <a:alpha val="20000"/>
                      </a:srgbClr>
                    </a:solidFill>
                  </a:tcPr>
                </a:tc>
                <a:tc>
                  <a:txBody>
                    <a:bodyPr/>
                    <a:lstStyle/>
                    <a:p>
                      <a:r>
                        <a:rPr lang="en-US" altLang="zh-CN" sz="2000" dirty="0">
                          <a:latin typeface="Helvetica Neue" panose="02000503000000020004" pitchFamily="2" charset="0"/>
                          <a:ea typeface="Linux Libertine" panose="02000503000000000000" pitchFamily="2" charset="0"/>
                          <a:cs typeface="Linux Libertine" panose="02000503000000000000" pitchFamily="2" charset="0"/>
                        </a:rPr>
                        <a:t>BBA (SIGCOMM’14)</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L>
                      <a:noFill/>
                    </a:lnL>
                    <a:lnR>
                      <a:noFill/>
                    </a:lnR>
                    <a:lnT w="12700" cap="flat" cmpd="sng" algn="ctr">
                      <a:solidFill>
                        <a:srgbClr val="580C6E"/>
                      </a:solidFill>
                      <a:prstDash val="solid"/>
                      <a:round/>
                      <a:headEnd type="none" w="med" len="med"/>
                      <a:tailEnd type="none" w="med" len="med"/>
                    </a:lnT>
                    <a:lnB>
                      <a:noFill/>
                    </a:lnB>
                    <a:lnTlToBr w="12700" cmpd="sng">
                      <a:noFill/>
                      <a:prstDash val="solid"/>
                    </a:lnTlToBr>
                    <a:lnBlToTr w="12700" cmpd="sng">
                      <a:noFill/>
                      <a:prstDash val="solid"/>
                    </a:lnBlToTr>
                    <a:solidFill>
                      <a:srgbClr val="CDB7D5">
                        <a:alpha val="20000"/>
                      </a:srgbClr>
                    </a:solidFill>
                  </a:tcPr>
                </a:tc>
                <a:extLst>
                  <a:ext uri="{0D108BD9-81ED-4DB2-BD59-A6C34878D82A}">
                    <a16:rowId xmlns:a16="http://schemas.microsoft.com/office/drawing/2014/main" val="1622712192"/>
                  </a:ext>
                </a:extLst>
              </a:tr>
              <a:tr h="370840">
                <a:tc>
                  <a:txBody>
                    <a:bodyPr/>
                    <a:lstStyle/>
                    <a:p>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T>
                      <a:noFill/>
                    </a:lnT>
                  </a:tcPr>
                </a:tc>
                <a:tc>
                  <a:txBody>
                    <a:bodyPr/>
                    <a:lstStyle/>
                    <a:p>
                      <a:r>
                        <a:rPr lang="en-US" altLang="zh-CN" sz="2000" dirty="0" err="1">
                          <a:latin typeface="Helvetica Neue" panose="02000503000000020004" pitchFamily="2" charset="0"/>
                          <a:ea typeface="Linux Libertine" panose="02000503000000000000" pitchFamily="2" charset="0"/>
                          <a:cs typeface="Linux Libertine" panose="02000503000000000000" pitchFamily="2" charset="0"/>
                        </a:rPr>
                        <a:t>RobustMPC</a:t>
                      </a:r>
                      <a:r>
                        <a:rPr lang="en-US" altLang="zh-CN" sz="2000" dirty="0">
                          <a:latin typeface="Helvetica Neue" panose="02000503000000020004" pitchFamily="2" charset="0"/>
                          <a:ea typeface="Linux Libertine" panose="02000503000000000000" pitchFamily="2" charset="0"/>
                          <a:cs typeface="Linux Libertine" panose="02000503000000000000" pitchFamily="2" charset="0"/>
                        </a:rPr>
                        <a:t> (SIGCOMM’15)</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T>
                      <a:noFill/>
                    </a:lnT>
                    <a:lnB>
                      <a:noFill/>
                    </a:lnB>
                  </a:tcPr>
                </a:tc>
                <a:extLst>
                  <a:ext uri="{0D108BD9-81ED-4DB2-BD59-A6C34878D82A}">
                    <a16:rowId xmlns:a16="http://schemas.microsoft.com/office/drawing/2014/main" val="4215321227"/>
                  </a:ext>
                </a:extLst>
              </a:tr>
              <a:tr h="370840">
                <a:tc>
                  <a:txBody>
                    <a:bodyPr/>
                    <a:lstStyle/>
                    <a:p>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solidFill>
                      <a:srgbClr val="CDB7D5">
                        <a:alpha val="20000"/>
                      </a:srgbClr>
                    </a:solidFill>
                  </a:tcPr>
                </a:tc>
                <a:tc>
                  <a:txBody>
                    <a:bodyPr/>
                    <a:lstStyle/>
                    <a:p>
                      <a:r>
                        <a:rPr lang="en-US" altLang="zh-CN" sz="2000" dirty="0">
                          <a:latin typeface="Helvetica Neue" panose="02000503000000020004" pitchFamily="2" charset="0"/>
                          <a:ea typeface="Linux Libertine" panose="02000503000000000000" pitchFamily="2" charset="0"/>
                          <a:cs typeface="Linux Libertine" panose="02000503000000000000" pitchFamily="2" charset="0"/>
                        </a:rPr>
                        <a:t>CS2P (SIGCOMM’16)</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T>
                      <a:noFill/>
                    </a:lnT>
                    <a:solidFill>
                      <a:srgbClr val="CDB7D5">
                        <a:alpha val="20000"/>
                      </a:srgbClr>
                    </a:solidFill>
                  </a:tcPr>
                </a:tc>
                <a:extLst>
                  <a:ext uri="{0D108BD9-81ED-4DB2-BD59-A6C34878D82A}">
                    <a16:rowId xmlns:a16="http://schemas.microsoft.com/office/drawing/2014/main" val="1720835853"/>
                  </a:ext>
                </a:extLst>
              </a:tr>
              <a:tr h="370840">
                <a:tc>
                  <a:txBody>
                    <a:bodyPr/>
                    <a:lstStyle/>
                    <a:p>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tc>
                <a:tc>
                  <a:txBody>
                    <a:bodyPr/>
                    <a:lstStyle/>
                    <a:p>
                      <a:r>
                        <a:rPr lang="en-US" altLang="zh-CN" sz="2000" dirty="0" err="1">
                          <a:latin typeface="Helvetica Neue" panose="02000503000000020004" pitchFamily="2" charset="0"/>
                          <a:ea typeface="Linux Libertine" panose="02000503000000000000" pitchFamily="2" charset="0"/>
                          <a:cs typeface="Linux Libertine" panose="02000503000000000000" pitchFamily="2" charset="0"/>
                        </a:rPr>
                        <a:t>Pensieve</a:t>
                      </a:r>
                      <a:r>
                        <a:rPr lang="en-US" altLang="zh-CN" sz="2000" dirty="0">
                          <a:latin typeface="Helvetica Neue" panose="02000503000000020004" pitchFamily="2" charset="0"/>
                          <a:ea typeface="Linux Libertine" panose="02000503000000000000" pitchFamily="2" charset="0"/>
                          <a:cs typeface="Linux Libertine" panose="02000503000000000000" pitchFamily="2" charset="0"/>
                        </a:rPr>
                        <a:t> (SIGCOMM’17)</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tc>
                <a:extLst>
                  <a:ext uri="{0D108BD9-81ED-4DB2-BD59-A6C34878D82A}">
                    <a16:rowId xmlns:a16="http://schemas.microsoft.com/office/drawing/2014/main" val="805427686"/>
                  </a:ext>
                </a:extLst>
              </a:tr>
              <a:tr h="370840">
                <a:tc>
                  <a:txBody>
                    <a:bodyPr/>
                    <a:lstStyle/>
                    <a:p>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B w="12700" cap="flat" cmpd="sng" algn="ctr">
                      <a:solidFill>
                        <a:srgbClr val="580C6E"/>
                      </a:solidFill>
                      <a:prstDash val="solid"/>
                      <a:round/>
                      <a:headEnd type="none" w="med" len="med"/>
                      <a:tailEnd type="none" w="med" len="med"/>
                    </a:lnB>
                    <a:solidFill>
                      <a:srgbClr val="CDB7D5">
                        <a:alpha val="20000"/>
                      </a:srgbClr>
                    </a:solidFill>
                  </a:tcPr>
                </a:tc>
                <a:tc>
                  <a:txBody>
                    <a:bodyPr/>
                    <a:lstStyle/>
                    <a:p>
                      <a:r>
                        <a:rPr lang="en-US" altLang="zh-CN" sz="2000" dirty="0">
                          <a:latin typeface="Helvetica Neue" panose="02000503000000020004" pitchFamily="2" charset="0"/>
                          <a:ea typeface="Linux Libertine" panose="02000503000000000000" pitchFamily="2" charset="0"/>
                          <a:cs typeface="Linux Libertine" panose="02000503000000000000" pitchFamily="2" charset="0"/>
                        </a:rPr>
                        <a:t>Oboe (SIGCOMM’18)</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B w="12700" cap="flat" cmpd="sng" algn="ctr">
                      <a:solidFill>
                        <a:srgbClr val="580C6E"/>
                      </a:solidFill>
                      <a:prstDash val="solid"/>
                      <a:round/>
                      <a:headEnd type="none" w="med" len="med"/>
                      <a:tailEnd type="none" w="med" len="med"/>
                    </a:lnB>
                    <a:solidFill>
                      <a:srgbClr val="CDB7D5">
                        <a:alpha val="20000"/>
                      </a:srgbClr>
                    </a:solidFill>
                  </a:tcPr>
                </a:tc>
                <a:extLst>
                  <a:ext uri="{0D108BD9-81ED-4DB2-BD59-A6C34878D82A}">
                    <a16:rowId xmlns:a16="http://schemas.microsoft.com/office/drawing/2014/main" val="3689263137"/>
                  </a:ext>
                </a:extLst>
              </a:tr>
              <a:tr h="370840">
                <a:tc>
                  <a:txBody>
                    <a:bodyPr/>
                    <a:lstStyle/>
                    <a:p>
                      <a:r>
                        <a:rPr lang="en-US" altLang="zh-CN" sz="2000" dirty="0">
                          <a:latin typeface="Helvetica Neue" panose="02000503000000020004" pitchFamily="2" charset="0"/>
                          <a:ea typeface="SimHei" panose="02010609060101010101" pitchFamily="49" charset="-122"/>
                          <a:cs typeface="Linux Libertine" panose="02000503000000000000" pitchFamily="2" charset="0"/>
                        </a:rPr>
                        <a:t>Real-time communications</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T w="12700" cap="flat" cmpd="sng" algn="ctr">
                      <a:solidFill>
                        <a:srgbClr val="580C6E"/>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dirty="0">
                          <a:latin typeface="Helvetica Neue" panose="02000503000000020004" pitchFamily="2" charset="0"/>
                          <a:ea typeface="Linux Libertine" panose="02000503000000000000" pitchFamily="2" charset="0"/>
                          <a:cs typeface="Linux Libertine" panose="02000503000000000000" pitchFamily="2" charset="0"/>
                        </a:rPr>
                        <a:t>Salsify (NSDI’18)</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T w="12700" cap="flat" cmpd="sng" algn="ctr">
                      <a:solidFill>
                        <a:srgbClr val="580C6E"/>
                      </a:solidFill>
                      <a:prstDash val="solid"/>
                      <a:round/>
                      <a:headEnd type="none" w="med" len="med"/>
                      <a:tailEnd type="none" w="med" len="med"/>
                    </a:lnT>
                  </a:tcPr>
                </a:tc>
                <a:extLst>
                  <a:ext uri="{0D108BD9-81ED-4DB2-BD59-A6C34878D82A}">
                    <a16:rowId xmlns:a16="http://schemas.microsoft.com/office/drawing/2014/main" val="9919550"/>
                  </a:ext>
                </a:extLst>
              </a:tr>
              <a:tr h="370840">
                <a:tc>
                  <a:txBody>
                    <a:bodyPr/>
                    <a:lstStyle/>
                    <a:p>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solidFill>
                      <a:srgbClr val="CDB7D5">
                        <a:alpha val="20000"/>
                      </a:srgbClr>
                    </a:solidFill>
                  </a:tcPr>
                </a:tc>
                <a:tc>
                  <a:txBody>
                    <a:bodyPr/>
                    <a:lstStyle/>
                    <a:p>
                      <a:r>
                        <a:rPr lang="en-US" altLang="zh-CN" sz="2000" dirty="0">
                          <a:latin typeface="Helvetica Neue" panose="02000503000000020004" pitchFamily="2" charset="0"/>
                          <a:ea typeface="SimHei" panose="02010609060101010101" pitchFamily="49" charset="-122"/>
                          <a:cs typeface="Linux Libertine" panose="02000503000000000000" pitchFamily="2" charset="0"/>
                        </a:rPr>
                        <a:t>Vantage (SIGCOMM’19)</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solidFill>
                      <a:srgbClr val="CDB7D5">
                        <a:alpha val="20000"/>
                      </a:srgbClr>
                    </a:solidFill>
                  </a:tcPr>
                </a:tc>
                <a:extLst>
                  <a:ext uri="{0D108BD9-81ED-4DB2-BD59-A6C34878D82A}">
                    <a16:rowId xmlns:a16="http://schemas.microsoft.com/office/drawing/2014/main" val="3233831725"/>
                  </a:ext>
                </a:extLst>
              </a:tr>
              <a:tr h="370840">
                <a:tc>
                  <a:txBody>
                    <a:bodyPr/>
                    <a:lstStyle/>
                    <a:p>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tc>
                <a:tc>
                  <a:txBody>
                    <a:bodyPr/>
                    <a:lstStyle/>
                    <a:p>
                      <a:r>
                        <a:rPr lang="en-US" altLang="zh-CN" sz="2000" dirty="0">
                          <a:latin typeface="Helvetica Neue" panose="02000503000000020004" pitchFamily="2" charset="0"/>
                          <a:ea typeface="Linux Libertine" panose="02000503000000000000" pitchFamily="2" charset="0"/>
                          <a:cs typeface="Linux Libertine" panose="02000503000000000000" pitchFamily="2" charset="0"/>
                        </a:rPr>
                        <a:t>GCC (WebRTC Chromium)</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tc>
                <a:extLst>
                  <a:ext uri="{0D108BD9-81ED-4DB2-BD59-A6C34878D82A}">
                    <a16:rowId xmlns:a16="http://schemas.microsoft.com/office/drawing/2014/main" val="1666968174"/>
                  </a:ext>
                </a:extLst>
              </a:tr>
              <a:tr h="370840">
                <a:tc>
                  <a:txBody>
                    <a:bodyPr/>
                    <a:lstStyle/>
                    <a:p>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B w="12700" cap="flat" cmpd="sng" algn="ctr">
                      <a:solidFill>
                        <a:srgbClr val="580C6E"/>
                      </a:solidFill>
                      <a:prstDash val="solid"/>
                      <a:round/>
                      <a:headEnd type="none" w="med" len="med"/>
                      <a:tailEnd type="none" w="med" len="med"/>
                    </a:lnB>
                    <a:solidFill>
                      <a:srgbClr val="CDB7D5">
                        <a:alpha val="20000"/>
                      </a:srgbClr>
                    </a:solidFill>
                  </a:tcPr>
                </a:tc>
                <a:tc>
                  <a:txBody>
                    <a:bodyPr/>
                    <a:lstStyle/>
                    <a:p>
                      <a:r>
                        <a:rPr lang="en-US" altLang="zh-CN" sz="2000" dirty="0">
                          <a:latin typeface="Helvetica Neue" panose="02000503000000020004" pitchFamily="2" charset="0"/>
                          <a:ea typeface="Linux Libertine" panose="02000503000000000000" pitchFamily="2" charset="0"/>
                          <a:cs typeface="Linux Libertine" panose="02000503000000000000" pitchFamily="2" charset="0"/>
                        </a:rPr>
                        <a:t>NADA (CISCO)</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B w="12700" cap="flat" cmpd="sng" algn="ctr">
                      <a:solidFill>
                        <a:srgbClr val="580C6E"/>
                      </a:solidFill>
                      <a:prstDash val="solid"/>
                      <a:round/>
                      <a:headEnd type="none" w="med" len="med"/>
                      <a:tailEnd type="none" w="med" len="med"/>
                    </a:lnB>
                    <a:solidFill>
                      <a:srgbClr val="CDB7D5">
                        <a:alpha val="20000"/>
                      </a:srgbClr>
                    </a:solidFill>
                  </a:tcPr>
                </a:tc>
                <a:extLst>
                  <a:ext uri="{0D108BD9-81ED-4DB2-BD59-A6C34878D82A}">
                    <a16:rowId xmlns:a16="http://schemas.microsoft.com/office/drawing/2014/main" val="1618702207"/>
                  </a:ext>
                </a:extLst>
              </a:tr>
            </a:tbl>
          </a:graphicData>
        </a:graphic>
      </p:graphicFrame>
      <p:graphicFrame>
        <p:nvGraphicFramePr>
          <p:cNvPr id="7" name="表格 12">
            <a:extLst>
              <a:ext uri="{FF2B5EF4-FFF2-40B4-BE49-F238E27FC236}">
                <a16:creationId xmlns:a16="http://schemas.microsoft.com/office/drawing/2014/main" id="{16D5CFA2-7C6B-9943-D09D-D76FA4CF2395}"/>
              </a:ext>
            </a:extLst>
          </p:cNvPr>
          <p:cNvGraphicFramePr>
            <a:graphicFrameLocks noGrp="1"/>
          </p:cNvGraphicFramePr>
          <p:nvPr>
            <p:extLst>
              <p:ext uri="{D42A27DB-BD31-4B8C-83A1-F6EECF244321}">
                <p14:modId xmlns:p14="http://schemas.microsoft.com/office/powerpoint/2010/main" val="1462571182"/>
              </p:ext>
            </p:extLst>
          </p:nvPr>
        </p:nvGraphicFramePr>
        <p:xfrm>
          <a:off x="6469629" y="1915889"/>
          <a:ext cx="5461687" cy="3474720"/>
        </p:xfrm>
        <a:graphic>
          <a:graphicData uri="http://schemas.openxmlformats.org/drawingml/2006/table">
            <a:tbl>
              <a:tblPr firstRow="1" bandRow="1">
                <a:tableStyleId>{3B4B98B0-60AC-42C2-AFA5-B58CD77FA1E5}</a:tableStyleId>
              </a:tblPr>
              <a:tblGrid>
                <a:gridCol w="1985319">
                  <a:extLst>
                    <a:ext uri="{9D8B030D-6E8A-4147-A177-3AD203B41FA5}">
                      <a16:colId xmlns:a16="http://schemas.microsoft.com/office/drawing/2014/main" val="2366674743"/>
                    </a:ext>
                  </a:extLst>
                </a:gridCol>
                <a:gridCol w="3476368">
                  <a:extLst>
                    <a:ext uri="{9D8B030D-6E8A-4147-A177-3AD203B41FA5}">
                      <a16:colId xmlns:a16="http://schemas.microsoft.com/office/drawing/2014/main" val="769373742"/>
                    </a:ext>
                  </a:extLst>
                </a:gridCol>
              </a:tblGrid>
              <a:tr h="370840">
                <a:tc>
                  <a:txBody>
                    <a:bodyPr/>
                    <a:lstStyle/>
                    <a:p>
                      <a:r>
                        <a:rPr lang="en-US" altLang="zh-CN" sz="2000" dirty="0">
                          <a:latin typeface="Helvetica Neue" panose="02000503000000020004" pitchFamily="2" charset="0"/>
                          <a:ea typeface="SimHei" panose="02010609060101010101" pitchFamily="49" charset="-122"/>
                          <a:cs typeface="Linux Libertine" panose="02000503000000000000" pitchFamily="2" charset="0"/>
                        </a:rPr>
                        <a:t>Category</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T w="12700" cap="flat" cmpd="sng" algn="ctr">
                      <a:solidFill>
                        <a:srgbClr val="580C6E"/>
                      </a:solidFill>
                      <a:prstDash val="solid"/>
                      <a:round/>
                      <a:headEnd type="none" w="med" len="med"/>
                      <a:tailEnd type="none" w="med" len="med"/>
                    </a:lnT>
                    <a:lnB w="12700" cap="flat" cmpd="sng" algn="ctr">
                      <a:solidFill>
                        <a:srgbClr val="580C6E"/>
                      </a:solidFill>
                      <a:prstDash val="solid"/>
                      <a:round/>
                      <a:headEnd type="none" w="med" len="med"/>
                      <a:tailEnd type="none" w="med" len="med"/>
                    </a:lnB>
                  </a:tcPr>
                </a:tc>
                <a:tc>
                  <a:txBody>
                    <a:bodyPr/>
                    <a:lstStyle/>
                    <a:p>
                      <a:r>
                        <a:rPr lang="en-US" altLang="zh-CN" sz="2000" dirty="0">
                          <a:latin typeface="Helvetica Neue" panose="02000503000000020004" pitchFamily="2" charset="0"/>
                          <a:ea typeface="SimHei" panose="02010609060101010101" pitchFamily="49" charset="-122"/>
                          <a:cs typeface="Linux Libertine" panose="02000503000000000000" pitchFamily="2" charset="0"/>
                        </a:rPr>
                        <a:t>Work</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T w="12700" cap="flat" cmpd="sng" algn="ctr">
                      <a:solidFill>
                        <a:srgbClr val="580C6E"/>
                      </a:solidFill>
                      <a:prstDash val="solid"/>
                      <a:round/>
                      <a:headEnd type="none" w="med" len="med"/>
                      <a:tailEnd type="none" w="med" len="med"/>
                    </a:lnT>
                    <a:lnB w="12700" cap="flat" cmpd="sng" algn="ctr">
                      <a:solidFill>
                        <a:srgbClr val="580C6E"/>
                      </a:solidFill>
                      <a:prstDash val="solid"/>
                      <a:round/>
                      <a:headEnd type="none" w="med" len="med"/>
                      <a:tailEnd type="none" w="med" len="med"/>
                    </a:lnB>
                  </a:tcPr>
                </a:tc>
                <a:extLst>
                  <a:ext uri="{0D108BD9-81ED-4DB2-BD59-A6C34878D82A}">
                    <a16:rowId xmlns:a16="http://schemas.microsoft.com/office/drawing/2014/main" val="816758092"/>
                  </a:ext>
                </a:extLst>
              </a:tr>
              <a:tr h="370840">
                <a:tc>
                  <a:txBody>
                    <a:bodyPr/>
                    <a:lstStyle/>
                    <a:p>
                      <a:r>
                        <a:rPr lang="en-US" altLang="zh-CN" sz="2000" dirty="0">
                          <a:latin typeface="Helvetica Neue" panose="02000503000000020004" pitchFamily="2" charset="0"/>
                          <a:ea typeface="SimHei" panose="02010609060101010101" pitchFamily="49" charset="-122"/>
                          <a:cs typeface="Linux Libertine" panose="02000503000000000000" pitchFamily="2" charset="0"/>
                        </a:rPr>
                        <a:t>General-purpose</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L>
                      <a:noFill/>
                    </a:lnL>
                    <a:lnR>
                      <a:noFill/>
                    </a:lnR>
                    <a:lnT w="12700" cap="flat" cmpd="sng" algn="ctr">
                      <a:solidFill>
                        <a:srgbClr val="580C6E"/>
                      </a:solidFill>
                      <a:prstDash val="solid"/>
                      <a:round/>
                      <a:headEnd type="none" w="med" len="med"/>
                      <a:tailEnd type="none" w="med" len="med"/>
                    </a:lnT>
                    <a:lnB>
                      <a:noFill/>
                    </a:lnB>
                    <a:lnTlToBr w="12700" cmpd="sng">
                      <a:noFill/>
                      <a:prstDash val="solid"/>
                    </a:lnTlToBr>
                    <a:lnBlToTr w="12700" cmpd="sng">
                      <a:noFill/>
                      <a:prstDash val="solid"/>
                    </a:lnBlToTr>
                    <a:solidFill>
                      <a:srgbClr val="CDB7D5">
                        <a:alpha val="20000"/>
                      </a:srgbClr>
                    </a:solidFill>
                  </a:tcPr>
                </a:tc>
                <a:tc>
                  <a:txBody>
                    <a:bodyPr/>
                    <a:lstStyle/>
                    <a:p>
                      <a:r>
                        <a:rPr lang="en-US" altLang="zh-CN" sz="2000" dirty="0">
                          <a:latin typeface="Helvetica Neue" panose="02000503000000020004" pitchFamily="2" charset="0"/>
                          <a:ea typeface="Linux Libertine" panose="02000503000000000000" pitchFamily="2" charset="0"/>
                          <a:cs typeface="Linux Libertine" panose="02000503000000000000" pitchFamily="2" charset="0"/>
                        </a:rPr>
                        <a:t>BBR (Queue’16)</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L>
                      <a:noFill/>
                    </a:lnL>
                    <a:lnR>
                      <a:noFill/>
                    </a:lnR>
                    <a:lnT w="12700" cap="flat" cmpd="sng" algn="ctr">
                      <a:solidFill>
                        <a:srgbClr val="580C6E"/>
                      </a:solidFill>
                      <a:prstDash val="solid"/>
                      <a:round/>
                      <a:headEnd type="none" w="med" len="med"/>
                      <a:tailEnd type="none" w="med" len="med"/>
                    </a:lnT>
                    <a:lnB>
                      <a:noFill/>
                    </a:lnB>
                    <a:lnTlToBr w="12700" cmpd="sng">
                      <a:noFill/>
                      <a:prstDash val="solid"/>
                    </a:lnTlToBr>
                    <a:lnBlToTr w="12700" cmpd="sng">
                      <a:noFill/>
                      <a:prstDash val="solid"/>
                    </a:lnBlToTr>
                    <a:solidFill>
                      <a:srgbClr val="CDB7D5">
                        <a:alpha val="20000"/>
                      </a:srgbClr>
                    </a:solidFill>
                  </a:tcPr>
                </a:tc>
                <a:extLst>
                  <a:ext uri="{0D108BD9-81ED-4DB2-BD59-A6C34878D82A}">
                    <a16:rowId xmlns:a16="http://schemas.microsoft.com/office/drawing/2014/main" val="1622712192"/>
                  </a:ext>
                </a:extLst>
              </a:tr>
              <a:tr h="370840">
                <a:tc>
                  <a:txBody>
                    <a:bodyPr/>
                    <a:lstStyle/>
                    <a:p>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T>
                      <a:noFill/>
                    </a:lnT>
                  </a:tcPr>
                </a:tc>
                <a:tc>
                  <a:txBody>
                    <a:bodyPr/>
                    <a:lstStyle/>
                    <a:p>
                      <a:r>
                        <a:rPr lang="en-US" altLang="zh-CN" sz="2000" dirty="0">
                          <a:latin typeface="Helvetica Neue" panose="02000503000000020004" pitchFamily="2" charset="0"/>
                          <a:ea typeface="Linux Libertine" panose="02000503000000000000" pitchFamily="2" charset="0"/>
                          <a:cs typeface="Linux Libertine" panose="02000503000000000000" pitchFamily="2" charset="0"/>
                        </a:rPr>
                        <a:t>Sprout (NSDI’13)</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T>
                      <a:noFill/>
                    </a:lnT>
                    <a:lnB>
                      <a:noFill/>
                    </a:lnB>
                  </a:tcPr>
                </a:tc>
                <a:extLst>
                  <a:ext uri="{0D108BD9-81ED-4DB2-BD59-A6C34878D82A}">
                    <a16:rowId xmlns:a16="http://schemas.microsoft.com/office/drawing/2014/main" val="4215321227"/>
                  </a:ext>
                </a:extLst>
              </a:tr>
              <a:tr h="370840">
                <a:tc>
                  <a:txBody>
                    <a:bodyPr/>
                    <a:lstStyle/>
                    <a:p>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solidFill>
                      <a:srgbClr val="CDB7D5">
                        <a:alpha val="20000"/>
                      </a:srgbClr>
                    </a:solidFill>
                  </a:tcPr>
                </a:tc>
                <a:tc>
                  <a:txBody>
                    <a:bodyPr/>
                    <a:lstStyle/>
                    <a:p>
                      <a:r>
                        <a:rPr lang="en-US" altLang="zh-CN" sz="2000" dirty="0">
                          <a:latin typeface="Helvetica Neue" panose="02000503000000020004" pitchFamily="2" charset="0"/>
                          <a:ea typeface="Linux Libertine" panose="02000503000000000000" pitchFamily="2" charset="0"/>
                          <a:cs typeface="Linux Libertine" panose="02000503000000000000" pitchFamily="2" charset="0"/>
                        </a:rPr>
                        <a:t>PCC (NSDI’15)</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T>
                      <a:noFill/>
                    </a:lnT>
                    <a:solidFill>
                      <a:srgbClr val="CDB7D5">
                        <a:alpha val="20000"/>
                      </a:srgbClr>
                    </a:solidFill>
                  </a:tcPr>
                </a:tc>
                <a:extLst>
                  <a:ext uri="{0D108BD9-81ED-4DB2-BD59-A6C34878D82A}">
                    <a16:rowId xmlns:a16="http://schemas.microsoft.com/office/drawing/2014/main" val="1720835853"/>
                  </a:ext>
                </a:extLst>
              </a:tr>
              <a:tr h="370840">
                <a:tc>
                  <a:txBody>
                    <a:bodyPr/>
                    <a:lstStyle/>
                    <a:p>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tc>
                <a:tc>
                  <a:txBody>
                    <a:bodyPr/>
                    <a:lstStyle/>
                    <a:p>
                      <a:r>
                        <a:rPr lang="en-US" altLang="zh-CN" sz="2000" dirty="0">
                          <a:latin typeface="Helvetica Neue" panose="02000503000000020004" pitchFamily="2" charset="0"/>
                          <a:ea typeface="Linux Libertine" panose="02000503000000000000" pitchFamily="2" charset="0"/>
                          <a:cs typeface="Linux Libertine" panose="02000503000000000000" pitchFamily="2" charset="0"/>
                        </a:rPr>
                        <a:t>PCC Vivace (NSDI’18)</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tc>
                <a:extLst>
                  <a:ext uri="{0D108BD9-81ED-4DB2-BD59-A6C34878D82A}">
                    <a16:rowId xmlns:a16="http://schemas.microsoft.com/office/drawing/2014/main" val="805427686"/>
                  </a:ext>
                </a:extLst>
              </a:tr>
              <a:tr h="370840">
                <a:tc>
                  <a:txBody>
                    <a:bodyPr/>
                    <a:lstStyle/>
                    <a:p>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B w="12700" cap="flat" cmpd="sng" algn="ctr">
                      <a:solidFill>
                        <a:srgbClr val="580C6E"/>
                      </a:solidFill>
                      <a:prstDash val="solid"/>
                      <a:round/>
                      <a:headEnd type="none" w="med" len="med"/>
                      <a:tailEnd type="none" w="med" len="med"/>
                    </a:lnB>
                    <a:solidFill>
                      <a:srgbClr val="CDB7D5">
                        <a:alpha val="20000"/>
                      </a:srgbClr>
                    </a:solidFill>
                  </a:tcPr>
                </a:tc>
                <a:tc>
                  <a:txBody>
                    <a:bodyPr/>
                    <a:lstStyle/>
                    <a:p>
                      <a:r>
                        <a:rPr lang="en-US" altLang="zh-CN" sz="2000" dirty="0">
                          <a:latin typeface="Helvetica Neue" panose="02000503000000020004" pitchFamily="2" charset="0"/>
                          <a:ea typeface="Linux Libertine" panose="02000503000000000000" pitchFamily="2" charset="0"/>
                          <a:cs typeface="Linux Libertine" panose="02000503000000000000" pitchFamily="2" charset="0"/>
                        </a:rPr>
                        <a:t>Copa (NSDI’18)</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B w="12700" cap="flat" cmpd="sng" algn="ctr">
                      <a:solidFill>
                        <a:srgbClr val="580C6E"/>
                      </a:solidFill>
                      <a:prstDash val="solid"/>
                      <a:round/>
                      <a:headEnd type="none" w="med" len="med"/>
                      <a:tailEnd type="none" w="med" len="med"/>
                    </a:lnB>
                    <a:solidFill>
                      <a:srgbClr val="CDB7D5">
                        <a:alpha val="20000"/>
                      </a:srgbClr>
                    </a:solidFill>
                  </a:tcPr>
                </a:tc>
                <a:extLst>
                  <a:ext uri="{0D108BD9-81ED-4DB2-BD59-A6C34878D82A}">
                    <a16:rowId xmlns:a16="http://schemas.microsoft.com/office/drawing/2014/main" val="3689263137"/>
                  </a:ext>
                </a:extLst>
              </a:tr>
              <a:tr h="370840">
                <a:tc>
                  <a:txBody>
                    <a:bodyPr/>
                    <a:lstStyle/>
                    <a:p>
                      <a:r>
                        <a:rPr lang="en-US" altLang="zh-CN" sz="2000" dirty="0">
                          <a:latin typeface="Helvetica Neue" panose="02000503000000020004" pitchFamily="2" charset="0"/>
                          <a:ea typeface="SimHei" panose="02010609060101010101" pitchFamily="49" charset="-122"/>
                          <a:cs typeface="Linux Libertine" panose="02000503000000000000" pitchFamily="2" charset="0"/>
                        </a:rPr>
                        <a:t>Scavenger</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T w="12700" cap="flat" cmpd="sng" algn="ctr">
                      <a:solidFill>
                        <a:srgbClr val="580C6E"/>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dirty="0">
                          <a:latin typeface="Helvetica Neue" panose="02000503000000020004" pitchFamily="2" charset="0"/>
                          <a:ea typeface="Linux Libertine" panose="02000503000000000000" pitchFamily="2" charset="0"/>
                          <a:cs typeface="Linux Libertine" panose="02000503000000000000" pitchFamily="2" charset="0"/>
                        </a:rPr>
                        <a:t>LEDBAT (RFC’6817)</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lnT w="12700" cap="flat" cmpd="sng" algn="ctr">
                      <a:solidFill>
                        <a:srgbClr val="580C6E"/>
                      </a:solidFill>
                      <a:prstDash val="solid"/>
                      <a:round/>
                      <a:headEnd type="none" w="med" len="med"/>
                      <a:tailEnd type="none" w="med" len="med"/>
                    </a:lnT>
                  </a:tcPr>
                </a:tc>
                <a:extLst>
                  <a:ext uri="{0D108BD9-81ED-4DB2-BD59-A6C34878D82A}">
                    <a16:rowId xmlns:a16="http://schemas.microsoft.com/office/drawing/2014/main" val="9919550"/>
                  </a:ext>
                </a:extLst>
              </a:tr>
              <a:tr h="370840">
                <a:tc>
                  <a:txBody>
                    <a:bodyPr/>
                    <a:lstStyle/>
                    <a:p>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solidFill>
                      <a:srgbClr val="CDB7D5">
                        <a:alpha val="20000"/>
                      </a:srgbClr>
                    </a:solidFill>
                  </a:tcPr>
                </a:tc>
                <a:tc>
                  <a:txBody>
                    <a:bodyPr/>
                    <a:lstStyle/>
                    <a:p>
                      <a:r>
                        <a:rPr lang="en-US" altLang="zh-CN" sz="2000" dirty="0">
                          <a:latin typeface="Helvetica Neue" panose="02000503000000020004" pitchFamily="2" charset="0"/>
                          <a:ea typeface="SimHei" panose="02010609060101010101" pitchFamily="49" charset="-122"/>
                          <a:cs typeface="Linux Libertine" panose="02000503000000000000" pitchFamily="2" charset="0"/>
                        </a:rPr>
                        <a:t>PCC Proteus (SIGCOMM’20)</a:t>
                      </a:r>
                      <a:endParaRPr lang="zh-CN" altLang="en-US" sz="2000" dirty="0">
                        <a:latin typeface="Helvetica Neue" panose="02000503000000020004" pitchFamily="2" charset="0"/>
                        <a:ea typeface="SimHei" panose="02010609060101010101" pitchFamily="49" charset="-122"/>
                        <a:cs typeface="Linux Libertine" panose="02000503000000000000" pitchFamily="2" charset="0"/>
                      </a:endParaRPr>
                    </a:p>
                  </a:txBody>
                  <a:tcPr>
                    <a:solidFill>
                      <a:srgbClr val="CDB7D5">
                        <a:alpha val="20000"/>
                      </a:srgbClr>
                    </a:solidFill>
                  </a:tcPr>
                </a:tc>
                <a:extLst>
                  <a:ext uri="{0D108BD9-81ED-4DB2-BD59-A6C34878D82A}">
                    <a16:rowId xmlns:a16="http://schemas.microsoft.com/office/drawing/2014/main" val="3233831725"/>
                  </a:ext>
                </a:extLst>
              </a:tr>
            </a:tbl>
          </a:graphicData>
        </a:graphic>
      </p:graphicFrame>
      <p:sp>
        <p:nvSpPr>
          <p:cNvPr id="8" name="矩形: 圆角 59">
            <a:extLst>
              <a:ext uri="{FF2B5EF4-FFF2-40B4-BE49-F238E27FC236}">
                <a16:creationId xmlns:a16="http://schemas.microsoft.com/office/drawing/2014/main" id="{43185FC2-260F-8CCC-454F-9E73F849FC12}"/>
              </a:ext>
            </a:extLst>
          </p:cNvPr>
          <p:cNvSpPr/>
          <p:nvPr/>
        </p:nvSpPr>
        <p:spPr>
          <a:xfrm>
            <a:off x="518160" y="1327434"/>
            <a:ext cx="5461686" cy="422777"/>
          </a:xfrm>
          <a:prstGeom prst="roundRect">
            <a:avLst>
              <a:gd name="adj" fmla="val 50000"/>
            </a:avLst>
          </a:prstGeom>
          <a:gradFill flip="none" rotWithShape="1">
            <a:gsLst>
              <a:gs pos="66000">
                <a:srgbClr val="580C6E"/>
              </a:gs>
              <a:gs pos="0">
                <a:srgbClr val="580C6E"/>
              </a:gs>
              <a:gs pos="100000">
                <a:srgbClr val="580C6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altLang="zh-CN" sz="2400" dirty="0"/>
              <a:t>Application layer (bitrate control)</a:t>
            </a:r>
            <a:endParaRPr lang="en-US" altLang="zh-CN" sz="1200" dirty="0"/>
          </a:p>
        </p:txBody>
      </p:sp>
      <p:sp>
        <p:nvSpPr>
          <p:cNvPr id="9" name="矩形: 圆角 59">
            <a:extLst>
              <a:ext uri="{FF2B5EF4-FFF2-40B4-BE49-F238E27FC236}">
                <a16:creationId xmlns:a16="http://schemas.microsoft.com/office/drawing/2014/main" id="{21423B8A-112D-2B99-F500-9177FBCA8DF1}"/>
              </a:ext>
            </a:extLst>
          </p:cNvPr>
          <p:cNvSpPr/>
          <p:nvPr/>
        </p:nvSpPr>
        <p:spPr>
          <a:xfrm>
            <a:off x="6379381" y="1320258"/>
            <a:ext cx="5461687" cy="422777"/>
          </a:xfrm>
          <a:prstGeom prst="roundRect">
            <a:avLst>
              <a:gd name="adj" fmla="val 50000"/>
            </a:avLst>
          </a:prstGeom>
          <a:gradFill flip="none" rotWithShape="1">
            <a:gsLst>
              <a:gs pos="66000">
                <a:srgbClr val="580C6E"/>
              </a:gs>
              <a:gs pos="0">
                <a:srgbClr val="580C6E"/>
              </a:gs>
              <a:gs pos="100000">
                <a:srgbClr val="580C6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altLang="zh-CN" sz="2400" dirty="0"/>
              <a:t>Transport layer (congestion control)</a:t>
            </a:r>
            <a:endParaRPr lang="en-US" altLang="zh-CN" sz="1200" dirty="0"/>
          </a:p>
        </p:txBody>
      </p:sp>
      <p:sp>
        <p:nvSpPr>
          <p:cNvPr id="3" name="TextBox 2">
            <a:extLst>
              <a:ext uri="{FF2B5EF4-FFF2-40B4-BE49-F238E27FC236}">
                <a16:creationId xmlns:a16="http://schemas.microsoft.com/office/drawing/2014/main" id="{3A912D1E-DE4F-FD79-904E-343EC46831CD}"/>
              </a:ext>
            </a:extLst>
          </p:cNvPr>
          <p:cNvSpPr txBox="1"/>
          <p:nvPr/>
        </p:nvSpPr>
        <p:spPr>
          <a:xfrm>
            <a:off x="6334760" y="5712093"/>
            <a:ext cx="5687967" cy="461665"/>
          </a:xfrm>
          <a:prstGeom prst="rect">
            <a:avLst/>
          </a:prstGeom>
          <a:noFill/>
        </p:spPr>
        <p:txBody>
          <a:bodyPr wrap="none" rtlCol="0">
            <a:spAutoFit/>
          </a:bodyPr>
          <a:lstStyle/>
          <a:p>
            <a:r>
              <a:rPr lang="en-US" altLang="zh-CN" sz="2400" b="1" dirty="0">
                <a:solidFill>
                  <a:srgbClr val="FF0000"/>
                </a:solidFill>
              </a:rPr>
              <a:t>Cannot coordinate bidirectional flows</a:t>
            </a:r>
            <a:endParaRPr lang="zh-CN" altLang="en-US" sz="2400" b="1" dirty="0">
              <a:solidFill>
                <a:srgbClr val="FF0000"/>
              </a:solidFill>
            </a:endParaRPr>
          </a:p>
        </p:txBody>
      </p:sp>
    </p:spTree>
    <p:extLst>
      <p:ext uri="{BB962C8B-B14F-4D97-AF65-F5344CB8AC3E}">
        <p14:creationId xmlns:p14="http://schemas.microsoft.com/office/powerpoint/2010/main" val="207600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04AF8-F157-183D-54D3-3B24C31BE8A4}"/>
              </a:ext>
            </a:extLst>
          </p:cNvPr>
          <p:cNvSpPr>
            <a:spLocks noGrp="1"/>
          </p:cNvSpPr>
          <p:nvPr>
            <p:ph type="title"/>
          </p:nvPr>
        </p:nvSpPr>
        <p:spPr>
          <a:xfrm>
            <a:off x="632460" y="363958"/>
            <a:ext cx="10919460" cy="802493"/>
          </a:xfrm>
        </p:spPr>
        <p:txBody>
          <a:bodyPr>
            <a:noAutofit/>
          </a:bodyPr>
          <a:lstStyle/>
          <a:p>
            <a:r>
              <a:rPr lang="en-US" altLang="zh-CN" sz="3200" dirty="0"/>
              <a:t>Our proposal: a bidirectional rate control method</a:t>
            </a:r>
            <a:endParaRPr lang="zh-CN" altLang="en-US" sz="3200" dirty="0"/>
          </a:p>
        </p:txBody>
      </p:sp>
      <p:sp>
        <p:nvSpPr>
          <p:cNvPr id="4" name="Footer Placeholder 3">
            <a:extLst>
              <a:ext uri="{FF2B5EF4-FFF2-40B4-BE49-F238E27FC236}">
                <a16:creationId xmlns:a16="http://schemas.microsoft.com/office/drawing/2014/main" id="{CD3D4C56-5428-FD92-CBA5-B5615399BC32}"/>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dirty="0"/>
          </a:p>
        </p:txBody>
      </p:sp>
      <p:sp>
        <p:nvSpPr>
          <p:cNvPr id="5" name="Slide Number Placeholder 4">
            <a:extLst>
              <a:ext uri="{FF2B5EF4-FFF2-40B4-BE49-F238E27FC236}">
                <a16:creationId xmlns:a16="http://schemas.microsoft.com/office/drawing/2014/main" id="{34A542B7-4FBA-015B-84F5-7679F152EA09}"/>
              </a:ext>
            </a:extLst>
          </p:cNvPr>
          <p:cNvSpPr>
            <a:spLocks noGrp="1"/>
          </p:cNvSpPr>
          <p:nvPr>
            <p:ph type="sldNum" sz="quarter" idx="12"/>
          </p:nvPr>
        </p:nvSpPr>
        <p:spPr/>
        <p:txBody>
          <a:bodyPr/>
          <a:lstStyle/>
          <a:p>
            <a:fld id="{78DCF842-C690-4C37-AFB3-3DE4BE37746A}" type="slidenum">
              <a:rPr lang="zh-CN" altLang="en-US" smtClean="0"/>
              <a:pPr/>
              <a:t>8</a:t>
            </a:fld>
            <a:endParaRPr lang="zh-CN" altLang="en-US" dirty="0"/>
          </a:p>
        </p:txBody>
      </p:sp>
      <p:sp>
        <p:nvSpPr>
          <p:cNvPr id="11" name="Content Placeholder 10">
            <a:extLst>
              <a:ext uri="{FF2B5EF4-FFF2-40B4-BE49-F238E27FC236}">
                <a16:creationId xmlns:a16="http://schemas.microsoft.com/office/drawing/2014/main" id="{F58AD379-5C46-61E8-349A-8CB22581C782}"/>
              </a:ext>
            </a:extLst>
          </p:cNvPr>
          <p:cNvSpPr>
            <a:spLocks noGrp="1"/>
          </p:cNvSpPr>
          <p:nvPr>
            <p:ph idx="1"/>
          </p:nvPr>
        </p:nvSpPr>
        <p:spPr/>
        <p:txBody>
          <a:bodyPr/>
          <a:lstStyle/>
          <a:p>
            <a:r>
              <a:rPr lang="en-US" altLang="zh-CN" dirty="0"/>
              <a:t>We name it Plum</a:t>
            </a:r>
          </a:p>
          <a:p>
            <a:endParaRPr lang="en-US" altLang="zh-CN" dirty="0"/>
          </a:p>
          <a:p>
            <a:r>
              <a:rPr lang="en-US" altLang="zh-CN" dirty="0"/>
              <a:t>Actively adjust the application data rates to reallocate the bandwidth between uplink and downlink</a:t>
            </a:r>
          </a:p>
          <a:p>
            <a:endParaRPr lang="en-US" altLang="zh-CN" dirty="0"/>
          </a:p>
          <a:p>
            <a:r>
              <a:rPr lang="en-US" altLang="zh-CN" dirty="0"/>
              <a:t>Choosing application layer</a:t>
            </a:r>
          </a:p>
          <a:p>
            <a:pPr lvl="1"/>
            <a:r>
              <a:rPr lang="en-US" altLang="zh-CN" dirty="0"/>
              <a:t>Easier to get application information</a:t>
            </a:r>
            <a:endParaRPr lang="zh-CN" altLang="en-US" dirty="0"/>
          </a:p>
        </p:txBody>
      </p:sp>
    </p:spTree>
    <p:extLst>
      <p:ext uri="{BB962C8B-B14F-4D97-AF65-F5344CB8AC3E}">
        <p14:creationId xmlns:p14="http://schemas.microsoft.com/office/powerpoint/2010/main" val="64325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animEffect transition="in" filter="fade">
                                      <p:cBhvr>
                                        <p:cTn id="15"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3BA7-E131-7127-6B4A-E612A52E6E14}"/>
              </a:ext>
            </a:extLst>
          </p:cNvPr>
          <p:cNvSpPr>
            <a:spLocks noGrp="1"/>
          </p:cNvSpPr>
          <p:nvPr>
            <p:ph type="title"/>
          </p:nvPr>
        </p:nvSpPr>
        <p:spPr/>
        <p:txBody>
          <a:bodyPr/>
          <a:lstStyle/>
          <a:p>
            <a:r>
              <a:rPr lang="en-US" altLang="zh-CN" dirty="0"/>
              <a:t>Design -- Policy</a:t>
            </a:r>
            <a:endParaRPr lang="zh-CN" altLang="en-US" dirty="0"/>
          </a:p>
        </p:txBody>
      </p:sp>
      <p:sp>
        <p:nvSpPr>
          <p:cNvPr id="3" name="Content Placeholder 2">
            <a:extLst>
              <a:ext uri="{FF2B5EF4-FFF2-40B4-BE49-F238E27FC236}">
                <a16:creationId xmlns:a16="http://schemas.microsoft.com/office/drawing/2014/main" id="{14B1916B-913A-9476-1607-2764CEF7D4F0}"/>
              </a:ext>
            </a:extLst>
          </p:cNvPr>
          <p:cNvSpPr>
            <a:spLocks noGrp="1"/>
          </p:cNvSpPr>
          <p:nvPr>
            <p:ph idx="1"/>
          </p:nvPr>
        </p:nvSpPr>
        <p:spPr>
          <a:xfrm>
            <a:off x="681681" y="1395775"/>
            <a:ext cx="10515600" cy="4692821"/>
          </a:xfrm>
        </p:spPr>
        <p:txBody>
          <a:bodyPr/>
          <a:lstStyle/>
          <a:p>
            <a:r>
              <a:rPr lang="en-US" altLang="zh-CN" dirty="0"/>
              <a:t>Challenge: How much bandwidth to yield from one direction to the other?</a:t>
            </a:r>
          </a:p>
          <a:p>
            <a:pPr lvl="1"/>
            <a:r>
              <a:rPr lang="en-US" altLang="zh-CN" dirty="0"/>
              <a:t>The </a:t>
            </a:r>
            <a:r>
              <a:rPr lang="en-US" altLang="zh-CN" dirty="0" err="1"/>
              <a:t>QoE</a:t>
            </a:r>
            <a:r>
              <a:rPr lang="en-US" altLang="zh-CN" dirty="0"/>
              <a:t> is not easy to define, especially with multiple users</a:t>
            </a:r>
          </a:p>
          <a:p>
            <a:pPr lvl="1"/>
            <a:r>
              <a:rPr lang="en-US" altLang="zh-CN" dirty="0"/>
              <a:t>The uplink and downlink bitrates are interdependent</a:t>
            </a:r>
            <a:endParaRPr lang="zh-CN" altLang="en-US" dirty="0"/>
          </a:p>
        </p:txBody>
      </p:sp>
      <p:sp>
        <p:nvSpPr>
          <p:cNvPr id="4" name="Footer Placeholder 3">
            <a:extLst>
              <a:ext uri="{FF2B5EF4-FFF2-40B4-BE49-F238E27FC236}">
                <a16:creationId xmlns:a16="http://schemas.microsoft.com/office/drawing/2014/main" id="{56A59E48-8405-EC1B-577D-226F815B698E}"/>
              </a:ext>
            </a:extLst>
          </p:cNvPr>
          <p:cNvSpPr>
            <a:spLocks noGrp="1"/>
          </p:cNvSpPr>
          <p:nvPr>
            <p:ph type="ftr" sz="quarter" idx="11"/>
          </p:nvPr>
        </p:nvSpPr>
        <p:spPr/>
        <p:txBody>
          <a:bodyPr/>
          <a:lstStyle/>
          <a:p>
            <a:r>
              <a:rPr lang="en-US" altLang="zh-CN"/>
              <a:t>Bidirectional Bandwidth Coordination under Half-Duplex Bottlenecks for Video Streaming</a:t>
            </a:r>
            <a:endParaRPr lang="zh-CN" altLang="en-US" dirty="0"/>
          </a:p>
        </p:txBody>
      </p:sp>
      <p:sp>
        <p:nvSpPr>
          <p:cNvPr id="5" name="Slide Number Placeholder 4">
            <a:extLst>
              <a:ext uri="{FF2B5EF4-FFF2-40B4-BE49-F238E27FC236}">
                <a16:creationId xmlns:a16="http://schemas.microsoft.com/office/drawing/2014/main" id="{1C1D61CA-0D10-0C8F-7BDC-D4F9876332BC}"/>
              </a:ext>
            </a:extLst>
          </p:cNvPr>
          <p:cNvSpPr>
            <a:spLocks noGrp="1"/>
          </p:cNvSpPr>
          <p:nvPr>
            <p:ph type="sldNum" sz="quarter" idx="12"/>
          </p:nvPr>
        </p:nvSpPr>
        <p:spPr/>
        <p:txBody>
          <a:bodyPr/>
          <a:lstStyle/>
          <a:p>
            <a:fld id="{78DCF842-C690-4C37-AFB3-3DE4BE37746A}" type="slidenum">
              <a:rPr lang="zh-CN" altLang="en-US" smtClean="0"/>
              <a:pPr/>
              <a:t>9</a:t>
            </a:fld>
            <a:endParaRPr lang="zh-CN" altLang="en-US" dirty="0"/>
          </a:p>
        </p:txBody>
      </p:sp>
      <p:sp>
        <p:nvSpPr>
          <p:cNvPr id="8" name="Rectangle 7">
            <a:extLst>
              <a:ext uri="{FF2B5EF4-FFF2-40B4-BE49-F238E27FC236}">
                <a16:creationId xmlns:a16="http://schemas.microsoft.com/office/drawing/2014/main" id="{83DA5AFA-BA98-1E22-0F2A-D6A794B09764}"/>
              </a:ext>
            </a:extLst>
          </p:cNvPr>
          <p:cNvSpPr/>
          <p:nvPr/>
        </p:nvSpPr>
        <p:spPr>
          <a:xfrm>
            <a:off x="1377642" y="4867865"/>
            <a:ext cx="2998779" cy="1188720"/>
          </a:xfrm>
          <a:prstGeom prst="rect">
            <a:avLst/>
          </a:prstGeom>
          <a:solidFill>
            <a:srgbClr val="C284C0">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1. Set up proper </a:t>
            </a:r>
            <a:r>
              <a:rPr lang="en-US" altLang="zh-CN" sz="2400" dirty="0" err="1">
                <a:solidFill>
                  <a:schemeClr val="tx1"/>
                </a:solidFill>
              </a:rPr>
              <a:t>QoE</a:t>
            </a:r>
            <a:r>
              <a:rPr lang="en-US" altLang="zh-CN" sz="2400" dirty="0">
                <a:solidFill>
                  <a:schemeClr val="tx1"/>
                </a:solidFill>
              </a:rPr>
              <a:t> metrics</a:t>
            </a:r>
            <a:endParaRPr lang="zh-CN" altLang="en-US" sz="2400" dirty="0">
              <a:solidFill>
                <a:schemeClr val="tx1"/>
              </a:solidFill>
            </a:endParaRPr>
          </a:p>
        </p:txBody>
      </p:sp>
      <p:sp>
        <p:nvSpPr>
          <p:cNvPr id="9" name="Rectangle 8">
            <a:extLst>
              <a:ext uri="{FF2B5EF4-FFF2-40B4-BE49-F238E27FC236}">
                <a16:creationId xmlns:a16="http://schemas.microsoft.com/office/drawing/2014/main" id="{D08AF620-227B-BC61-0091-2B29C0506574}"/>
              </a:ext>
            </a:extLst>
          </p:cNvPr>
          <p:cNvSpPr/>
          <p:nvPr/>
        </p:nvSpPr>
        <p:spPr>
          <a:xfrm>
            <a:off x="4944591" y="4867865"/>
            <a:ext cx="2998779" cy="1188720"/>
          </a:xfrm>
          <a:prstGeom prst="rect">
            <a:avLst/>
          </a:prstGeom>
          <a:solidFill>
            <a:srgbClr val="C284C0">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2. Set up model for optimization</a:t>
            </a:r>
            <a:endParaRPr lang="zh-CN" altLang="en-US" sz="2400" dirty="0">
              <a:solidFill>
                <a:schemeClr val="tx1"/>
              </a:solidFill>
            </a:endParaRPr>
          </a:p>
        </p:txBody>
      </p:sp>
      <p:sp>
        <p:nvSpPr>
          <p:cNvPr id="10" name="Rectangle 9">
            <a:extLst>
              <a:ext uri="{FF2B5EF4-FFF2-40B4-BE49-F238E27FC236}">
                <a16:creationId xmlns:a16="http://schemas.microsoft.com/office/drawing/2014/main" id="{97DD3077-7164-5309-8CE3-BC4E12A3A0ED}"/>
              </a:ext>
            </a:extLst>
          </p:cNvPr>
          <p:cNvSpPr/>
          <p:nvPr/>
        </p:nvSpPr>
        <p:spPr>
          <a:xfrm>
            <a:off x="8511540" y="4867865"/>
            <a:ext cx="2998779" cy="1188720"/>
          </a:xfrm>
          <a:prstGeom prst="rect">
            <a:avLst/>
          </a:prstGeom>
          <a:solidFill>
            <a:srgbClr val="C284C0">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3. Solve with mathematical tools</a:t>
            </a:r>
            <a:endParaRPr lang="zh-CN" altLang="en-US" sz="2400" dirty="0">
              <a:solidFill>
                <a:schemeClr val="tx1"/>
              </a:solidFill>
            </a:endParaRPr>
          </a:p>
        </p:txBody>
      </p:sp>
      <p:sp>
        <p:nvSpPr>
          <p:cNvPr id="11" name="Arrow: Right 10">
            <a:extLst>
              <a:ext uri="{FF2B5EF4-FFF2-40B4-BE49-F238E27FC236}">
                <a16:creationId xmlns:a16="http://schemas.microsoft.com/office/drawing/2014/main" id="{A890725E-CFE3-5154-02B6-C4845D7A5852}"/>
              </a:ext>
            </a:extLst>
          </p:cNvPr>
          <p:cNvSpPr/>
          <p:nvPr/>
        </p:nvSpPr>
        <p:spPr>
          <a:xfrm>
            <a:off x="4508106" y="5311597"/>
            <a:ext cx="304800" cy="301255"/>
          </a:xfrm>
          <a:prstGeom prst="rightArrow">
            <a:avLst/>
          </a:prstGeom>
          <a:solidFill>
            <a:srgbClr val="951F6B"/>
          </a:solidFill>
          <a:ln>
            <a:solidFill>
              <a:srgbClr val="6522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Arrow: Right 11">
            <a:extLst>
              <a:ext uri="{FF2B5EF4-FFF2-40B4-BE49-F238E27FC236}">
                <a16:creationId xmlns:a16="http://schemas.microsoft.com/office/drawing/2014/main" id="{9180CA59-93A7-4322-6D89-0654526E2696}"/>
              </a:ext>
            </a:extLst>
          </p:cNvPr>
          <p:cNvSpPr/>
          <p:nvPr/>
        </p:nvSpPr>
        <p:spPr>
          <a:xfrm>
            <a:off x="8075055" y="5312379"/>
            <a:ext cx="304800" cy="301255"/>
          </a:xfrm>
          <a:prstGeom prst="rightArrow">
            <a:avLst/>
          </a:prstGeom>
          <a:solidFill>
            <a:srgbClr val="951F6B"/>
          </a:solidFill>
          <a:ln>
            <a:solidFill>
              <a:srgbClr val="6522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199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lvetica">
      <a:majorFont>
        <a:latin typeface="Helvetica Neue"/>
        <a:ea typeface="Linux Libertine"/>
        <a:cs typeface=""/>
      </a:majorFont>
      <a:minorFont>
        <a:latin typeface="Helvetica Neue"/>
        <a:ea typeface="Linux Libertin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44595</TotalTime>
  <Words>2751</Words>
  <Application>Microsoft Office PowerPoint</Application>
  <PresentationFormat>Widescreen</PresentationFormat>
  <Paragraphs>245</Paragraphs>
  <Slides>17</Slides>
  <Notes>16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Gotham Rounded Book</vt:lpstr>
      <vt:lpstr>LinLibertineT</vt:lpstr>
      <vt:lpstr>等线</vt:lpstr>
      <vt:lpstr>Helvetica Neue</vt:lpstr>
      <vt:lpstr>Linux Libertine</vt:lpstr>
      <vt:lpstr>Arial</vt:lpstr>
      <vt:lpstr>NimbusRomNo9L-Regu</vt:lpstr>
      <vt:lpstr>LinBiolinumT</vt:lpstr>
      <vt:lpstr>LinLibertineTI</vt:lpstr>
      <vt:lpstr>Calibri</vt:lpstr>
      <vt:lpstr>LibertineMathMI</vt:lpstr>
      <vt:lpstr>黑体</vt:lpstr>
      <vt:lpstr>Cambria Math</vt:lpstr>
      <vt:lpstr>Office Theme</vt:lpstr>
      <vt:lpstr>Bidirectional Bandwidth Coordination under Half-Duplex Bottlenecks for Video Streaming</vt:lpstr>
      <vt:lpstr>Using Wireless LAN for video streaming</vt:lpstr>
      <vt:lpstr>Video streaming applications are evolving</vt:lpstr>
      <vt:lpstr>Can the network keep up with the evolution of application</vt:lpstr>
      <vt:lpstr>Unfair bandwidth share may allow us to get higher QoE</vt:lpstr>
      <vt:lpstr>How to reportion uplink and downlink bandwidth? </vt:lpstr>
      <vt:lpstr>Existing rate control are unidirectional</vt:lpstr>
      <vt:lpstr>Our proposal: a bidirectional rate control method</vt:lpstr>
      <vt:lpstr>Design -- Policy</vt:lpstr>
      <vt:lpstr>Design -- Policy</vt:lpstr>
      <vt:lpstr>Design -- Policy</vt:lpstr>
      <vt:lpstr>Optimization</vt:lpstr>
      <vt:lpstr>Design -- System</vt:lpstr>
      <vt:lpstr>Evaluation</vt:lpstr>
      <vt:lpstr>Evaluation</vt:lpstr>
      <vt:lpstr>Takeaways</vt:lpstr>
      <vt:lpstr>Thank you for your listening! Welcome any questions &amp;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Optimization for Wireless Real-Time Video Streaming</dc:title>
  <dc:creator>Jing Chen</dc:creator>
  <cp:lastModifiedBy>Jing Chen</cp:lastModifiedBy>
  <cp:revision>836</cp:revision>
  <cp:lastPrinted>2023-11-27T13:19:15Z</cp:lastPrinted>
  <dcterms:created xsi:type="dcterms:W3CDTF">2023-09-24T05:12:58Z</dcterms:created>
  <dcterms:modified xsi:type="dcterms:W3CDTF">2024-11-03T16:23:39Z</dcterms:modified>
</cp:coreProperties>
</file>